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61" r:id="rId3"/>
    <p:sldId id="262" r:id="rId4"/>
    <p:sldId id="267" r:id="rId5"/>
    <p:sldId id="256" r:id="rId6"/>
    <p:sldId id="257" r:id="rId7"/>
    <p:sldId id="265" r:id="rId8"/>
    <p:sldId id="264" r:id="rId9"/>
    <p:sldId id="259" r:id="rId10"/>
    <p:sldId id="266" r:id="rId1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50" y="78"/>
      </p:cViewPr>
      <p:guideLst>
        <p:guide orient="horz" pos="2160"/>
        <p:guide pos="2880"/>
      </p:guideLst>
    </p:cSldViewPr>
  </p:slideViewPr>
  <p:notesTextViewPr>
    <p:cViewPr>
      <p:scale>
        <a:sx n="1" d="1"/>
        <a:sy n="1" d="1"/>
      </p:scale>
      <p:origin x="0" y="9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E41EFC3-E684-4421-B63D-4ABFD7BAAD90}" type="datetimeFigureOut">
              <a:rPr kumimoji="1" lang="ja-JP" altLang="en-US" smtClean="0"/>
              <a:t>2017/5/21</a:t>
            </a:fld>
            <a:endParaRPr kumimoji="1" lang="ja-JP"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46BEFD8-F05C-4F80-A8A6-7286BF05AD66}" type="slidenum">
              <a:rPr kumimoji="1" lang="ja-JP" altLang="en-US" smtClean="0"/>
              <a:t>‹#›</a:t>
            </a:fld>
            <a:endParaRPr kumimoji="1" lang="ja-JP" altLang="en-US"/>
          </a:p>
        </p:txBody>
      </p:sp>
    </p:spTree>
    <p:extLst>
      <p:ext uri="{BB962C8B-B14F-4D97-AF65-F5344CB8AC3E}">
        <p14:creationId xmlns:p14="http://schemas.microsoft.com/office/powerpoint/2010/main" val="15812858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1</a:t>
            </a:fld>
            <a:endParaRPr kumimoji="1" lang="ja-JP" altLang="en-US"/>
          </a:p>
        </p:txBody>
      </p:sp>
    </p:spTree>
    <p:extLst>
      <p:ext uri="{BB962C8B-B14F-4D97-AF65-F5344CB8AC3E}">
        <p14:creationId xmlns:p14="http://schemas.microsoft.com/office/powerpoint/2010/main" val="3093131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10</a:t>
            </a:fld>
            <a:endParaRPr kumimoji="1" lang="ja-JP" altLang="en-US"/>
          </a:p>
        </p:txBody>
      </p:sp>
    </p:spTree>
    <p:extLst>
      <p:ext uri="{BB962C8B-B14F-4D97-AF65-F5344CB8AC3E}">
        <p14:creationId xmlns:p14="http://schemas.microsoft.com/office/powerpoint/2010/main" val="411107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2</a:t>
            </a:fld>
            <a:endParaRPr kumimoji="1" lang="ja-JP" altLang="en-US"/>
          </a:p>
        </p:txBody>
      </p:sp>
    </p:spTree>
    <p:extLst>
      <p:ext uri="{BB962C8B-B14F-4D97-AF65-F5344CB8AC3E}">
        <p14:creationId xmlns:p14="http://schemas.microsoft.com/office/powerpoint/2010/main" val="268672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Gestures are not new, nor is their use in everyday communication or education. </a:t>
            </a:r>
            <a:r>
              <a:rPr kumimoji="1" lang="en-US" altLang="ja-JP" dirty="0" err="1" smtClean="0"/>
              <a:t>Gouin</a:t>
            </a:r>
            <a:r>
              <a:rPr kumimoji="1" lang="en-US" altLang="ja-JP" dirty="0" smtClean="0"/>
              <a:t>  in 1880 devised a teaching technique called ‘Series’ that inspired classroom action sequences like ‘I’m walking to / opening / closing the door’, and so on (</a:t>
            </a:r>
            <a:r>
              <a:rPr kumimoji="1" lang="en-US" altLang="ja-JP" dirty="0" err="1" smtClean="0"/>
              <a:t>Howatt</a:t>
            </a:r>
            <a:r>
              <a:rPr kumimoji="1" lang="en-US" altLang="ja-JP" dirty="0" smtClean="0"/>
              <a:t> &amp;</a:t>
            </a:r>
            <a:r>
              <a:rPr kumimoji="1" lang="en-US" altLang="ja-JP" baseline="0" dirty="0" smtClean="0"/>
              <a:t> Smith, 2014, p.84)</a:t>
            </a:r>
            <a:r>
              <a:rPr kumimoji="1" lang="en-US" altLang="ja-JP" dirty="0" smtClean="0"/>
              <a:t>.  What </a:t>
            </a:r>
            <a:r>
              <a:rPr kumimoji="1" lang="en-US" altLang="ja-JP" dirty="0" smtClean="0"/>
              <a:t>differentiates Intentional Gestures is that they </a:t>
            </a:r>
            <a:r>
              <a:rPr kumimoji="1" lang="en-US" altLang="ja-JP" dirty="0" smtClean="0"/>
              <a:t>employ more rhythm</a:t>
            </a:r>
            <a:r>
              <a:rPr kumimoji="1" lang="en-US" altLang="ja-JP" baseline="0" dirty="0" smtClean="0"/>
              <a:t> and exclamations. They are also a  </a:t>
            </a:r>
            <a:r>
              <a:rPr kumimoji="1" lang="en-US" altLang="ja-JP" dirty="0" smtClean="0"/>
              <a:t>planned </a:t>
            </a:r>
            <a:r>
              <a:rPr kumimoji="1" lang="en-US" altLang="ja-JP" dirty="0" smtClean="0"/>
              <a:t>and systematic way to teach short language phrases using concurrent gestures to support their meaning, encoding and retention. They can be used in whole class teaching, and in one-on-one situations to support recasting, rephrasing and correcting of students' speech attempts.</a:t>
            </a:r>
          </a:p>
          <a:p>
            <a:r>
              <a:rPr kumimoji="1" lang="en-US" altLang="ja-JP" dirty="0" smtClean="0"/>
              <a:t>Intentional Gestures (IGs) are not Total Physical Response (TPR), a popular and effective way to convey meaning and promote comprehension through 'listen and do' activities . In TPR, the actions are a response to the spoken commands of the teacher or other students. In IGs, the gestures are enacted concurrently with the spoken language, which is then mimicked by your students in order to provide a physical mode, in addition to the aural mode, in which to retain and recall the target language in the students' heads.  </a:t>
            </a:r>
            <a:br>
              <a:rPr kumimoji="1" lang="en-US" altLang="ja-JP" dirty="0" smtClean="0"/>
            </a:br>
            <a:r>
              <a:rPr kumimoji="1" lang="en-US" altLang="ja-JP" dirty="0" smtClean="0"/>
              <a:t>IGs are not intended to be overused nor to provide a comprehensive system to teach everything.  I think there is a point at which all those gestures will get muddled and would then need to be systemically taught, to the point it may feel like you are teaching a sign language in addition to the target language.  I don't know when that point is, but I think it is reasonable to leave it up to your professional judgement on how many gestures are too many. Instead, I intend IGs to be an additional tool in your teacher toolkit, which you can use to provide further variety and interest for your students in addition to your current teaching practices.  </a:t>
            </a:r>
          </a:p>
          <a:p>
            <a:endParaRPr kumimoji="1" lang="ja-JP" altLang="en-US" dirty="0"/>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3</a:t>
            </a:fld>
            <a:endParaRPr kumimoji="1" lang="ja-JP" altLang="en-US"/>
          </a:p>
        </p:txBody>
      </p:sp>
    </p:spTree>
    <p:extLst>
      <p:ext uri="{BB962C8B-B14F-4D97-AF65-F5344CB8AC3E}">
        <p14:creationId xmlns:p14="http://schemas.microsoft.com/office/powerpoint/2010/main" val="80775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Gesture is non-verbal but that doesn’t mean it is non-linguistic. In fact, speech and gesture are inextricably linked, forming an integrated (or ‘coupled’) system. As McNeill (2012: 31) puts it, ‘gestures and synchronous speech are … co-expressive but not redundant: they express the same idea each in its own way – often each its own aspects of it’. Thus, gesture is not just an ‘add-on’, a way of ornamenting speech. Gesture and speech originate together, and are precisely synchronized.</a:t>
            </a:r>
          </a:p>
          <a:p>
            <a:r>
              <a:rPr kumimoji="1" lang="en-US" altLang="ja-JP" dirty="0" smtClean="0"/>
              <a:t>They may also help link language and cognition by activating mirror neurons: seeing you gesture makes me feel as if I’m gesturing, and hence I’m connected to the thinking that motivated the gesture (</a:t>
            </a:r>
            <a:r>
              <a:rPr kumimoji="1" lang="en-US" altLang="ja-JP" dirty="0" err="1" smtClean="0"/>
              <a:t>Thornbury</a:t>
            </a:r>
            <a:r>
              <a:rPr kumimoji="1" lang="en-US" altLang="ja-JP" dirty="0" smtClean="0"/>
              <a:t>, 2013).</a:t>
            </a:r>
          </a:p>
          <a:p>
            <a:endParaRPr kumimoji="1" lang="ja-JP" altLang="en-US" dirty="0"/>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4</a:t>
            </a:fld>
            <a:endParaRPr kumimoji="1" lang="ja-JP" altLang="en-US"/>
          </a:p>
        </p:txBody>
      </p:sp>
    </p:spTree>
    <p:extLst>
      <p:ext uri="{BB962C8B-B14F-4D97-AF65-F5344CB8AC3E}">
        <p14:creationId xmlns:p14="http://schemas.microsoft.com/office/powerpoint/2010/main" val="267801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5</a:t>
            </a:fld>
            <a:endParaRPr kumimoji="1" lang="ja-JP" altLang="en-US"/>
          </a:p>
        </p:txBody>
      </p:sp>
    </p:spTree>
    <p:extLst>
      <p:ext uri="{BB962C8B-B14F-4D97-AF65-F5344CB8AC3E}">
        <p14:creationId xmlns:p14="http://schemas.microsoft.com/office/powerpoint/2010/main" val="303392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From a teacher's point of view, the learn-a-language-by-learning-its-rules strategy rests on the belief that rule learning makes language learning more efficient. The idea is:</a:t>
            </a:r>
          </a:p>
          <a:p>
            <a:endParaRPr kumimoji="1" lang="en-US" altLang="ja-JP" dirty="0" smtClean="0"/>
          </a:p>
          <a:p>
            <a:r>
              <a:rPr kumimoji="1" lang="en-US" altLang="ja-JP" dirty="0" smtClean="0"/>
              <a:t>Learn a few score rules; learn a few thousand words; and presto!... You have mastered the language in the easiest way possible."</a:t>
            </a:r>
          </a:p>
          <a:p>
            <a:r>
              <a:rPr kumimoji="1" lang="en-US" altLang="ja-JP" dirty="0" smtClean="0"/>
              <a:t>But research in recent decades suggests that knowledge of rules is of help almost exclusively when...</a:t>
            </a:r>
          </a:p>
          <a:p>
            <a:endParaRPr kumimoji="1" lang="en-US" altLang="ja-JP" dirty="0" smtClean="0"/>
          </a:p>
          <a:p>
            <a:r>
              <a:rPr kumimoji="1" lang="en-US" altLang="ja-JP" dirty="0" smtClean="0"/>
              <a:t>learners have time to prepare their thoughts before they communicate (e.g., before they make a presentation)</a:t>
            </a:r>
          </a:p>
          <a:p>
            <a:r>
              <a:rPr kumimoji="1" lang="en-US" altLang="ja-JP" dirty="0" smtClean="0"/>
              <a:t>or when they have time to self-monitor (e.g., when writing an essay at home).</a:t>
            </a:r>
          </a:p>
          <a:p>
            <a:r>
              <a:rPr kumimoji="1" lang="en-US" altLang="ja-JP" dirty="0" smtClean="0"/>
              <a:t>when language learners </a:t>
            </a:r>
            <a:r>
              <a:rPr kumimoji="1" lang="en-US" altLang="ja-JP" dirty="0" smtClean="0"/>
              <a:t>engage in </a:t>
            </a:r>
            <a:r>
              <a:rPr kumimoji="1" lang="en-US" altLang="ja-JP" dirty="0" smtClean="0"/>
              <a:t>spontaneous language, they rarely </a:t>
            </a:r>
            <a:r>
              <a:rPr kumimoji="1" lang="en-US" altLang="ja-JP" dirty="0" smtClean="0"/>
              <a:t>resort to </a:t>
            </a:r>
            <a:r>
              <a:rPr kumimoji="1" lang="en-US" altLang="ja-JP" dirty="0" smtClean="0"/>
              <a:t>formal </a:t>
            </a:r>
            <a:r>
              <a:rPr kumimoji="1" lang="en-US" altLang="ja-JP" dirty="0" smtClean="0"/>
              <a:t>grammar. The reason for this is that it is extremely hard to focus on meaning and </a:t>
            </a:r>
            <a:r>
              <a:rPr kumimoji="1" lang="en-US" altLang="ja-JP" dirty="0" smtClean="0"/>
              <a:t>grammar </a:t>
            </a:r>
            <a:r>
              <a:rPr kumimoji="1" lang="en-US" altLang="ja-JP" dirty="0" smtClean="0"/>
              <a:t>at the same time. So, in real-time language production, learners' attention to </a:t>
            </a:r>
            <a:r>
              <a:rPr kumimoji="1" lang="en-US" altLang="ja-JP" dirty="0" smtClean="0"/>
              <a:t>accuracy </a:t>
            </a:r>
            <a:r>
              <a:rPr kumimoji="1" lang="en-US" altLang="ja-JP" dirty="0" smtClean="0"/>
              <a:t>tends to be sacrificed to their immediate need to convey meaning.</a:t>
            </a:r>
          </a:p>
          <a:p>
            <a:r>
              <a:rPr kumimoji="1" lang="en-US" altLang="ja-JP" dirty="0" smtClean="0"/>
              <a:t>So how is it that native-speakers can, in general, speak both fluently and accurately? The answer appears to be that spontaneous language </a:t>
            </a:r>
            <a:r>
              <a:rPr kumimoji="1" lang="en-US" altLang="ja-JP" dirty="0" smtClean="0"/>
              <a:t>relies </a:t>
            </a:r>
            <a:r>
              <a:rPr kumimoji="1" lang="en-US" altLang="ja-JP" dirty="0" smtClean="0"/>
              <a:t>heavily on </a:t>
            </a:r>
            <a:r>
              <a:rPr kumimoji="1" lang="en-US" altLang="ja-JP" dirty="0" smtClean="0"/>
              <a:t>stringing </a:t>
            </a:r>
            <a:r>
              <a:rPr kumimoji="1" lang="en-US" altLang="ja-JP" dirty="0" smtClean="0"/>
              <a:t>together </a:t>
            </a:r>
            <a:r>
              <a:rPr kumimoji="1" lang="en-US" altLang="ja-JP" dirty="0" err="1" smtClean="0"/>
              <a:t>memorised</a:t>
            </a:r>
            <a:r>
              <a:rPr kumimoji="1" lang="en-US" altLang="ja-JP" dirty="0" smtClean="0"/>
              <a:t> </a:t>
            </a:r>
            <a:r>
              <a:rPr kumimoji="1" lang="en-US" altLang="ja-JP" dirty="0" smtClean="0"/>
              <a:t>multi-word expressions-that is, whole phrases which are </a:t>
            </a:r>
            <a:r>
              <a:rPr kumimoji="1" lang="en-US" altLang="ja-JP" dirty="0" smtClean="0"/>
              <a:t>in our memories </a:t>
            </a:r>
            <a:r>
              <a:rPr kumimoji="1" lang="en-US" altLang="ja-JP" dirty="0" smtClean="0"/>
              <a:t>as </a:t>
            </a:r>
            <a:r>
              <a:rPr kumimoji="1" lang="en-US" altLang="ja-JP" dirty="0" smtClean="0"/>
              <a:t>chunks of words. Like “I </a:t>
            </a:r>
            <a:r>
              <a:rPr kumimoji="1" lang="en-US" altLang="ja-JP" dirty="0" err="1" smtClean="0"/>
              <a:t>gotta</a:t>
            </a:r>
            <a:r>
              <a:rPr kumimoji="1" lang="en-US" altLang="ja-JP" baseline="0" dirty="0" smtClean="0"/>
              <a:t> go!” “No way” and “IT&amp;s neither here nor there.”</a:t>
            </a:r>
            <a:endParaRPr kumimoji="1" lang="en-US" altLang="ja-JP" dirty="0" smtClean="0"/>
          </a:p>
          <a:p>
            <a:endParaRPr kumimoji="1" lang="en-US" altLang="ja-JP" dirty="0" smtClean="0"/>
          </a:p>
          <a:p>
            <a:endParaRPr kumimoji="1" lang="en-US" altLang="ja-JP" dirty="0" smtClean="0"/>
          </a:p>
          <a:p>
            <a:r>
              <a:rPr kumimoji="1" lang="en-US" altLang="ja-JP" dirty="0" smtClean="0"/>
              <a:t>Young language learners in particular don’t </a:t>
            </a:r>
            <a:r>
              <a:rPr kumimoji="1" lang="en-US" altLang="ja-JP" dirty="0" smtClean="0"/>
              <a:t>have </a:t>
            </a:r>
            <a:r>
              <a:rPr kumimoji="1" lang="en-US" altLang="ja-JP" dirty="0" smtClean="0"/>
              <a:t>massive </a:t>
            </a:r>
            <a:r>
              <a:rPr kumimoji="1" lang="en-US" altLang="ja-JP" dirty="0" smtClean="0"/>
              <a:t>exposure to English </a:t>
            </a:r>
            <a:r>
              <a:rPr kumimoji="1" lang="en-US" altLang="ja-JP" dirty="0" smtClean="0"/>
              <a:t>like </a:t>
            </a:r>
            <a:r>
              <a:rPr kumimoji="1" lang="en-US" altLang="ja-JP" dirty="0" smtClean="0"/>
              <a:t>native-speakers </a:t>
            </a:r>
            <a:r>
              <a:rPr kumimoji="1" lang="en-US" altLang="ja-JP" dirty="0" smtClean="0"/>
              <a:t>do. Nevertheless</a:t>
            </a:r>
            <a:r>
              <a:rPr kumimoji="1" lang="en-US" altLang="ja-JP" dirty="0" smtClean="0"/>
              <a:t>, increasing numbers of researchers and teachers are coming to believe that the </a:t>
            </a:r>
            <a:r>
              <a:rPr kumimoji="1" lang="en-US" altLang="ja-JP" dirty="0" smtClean="0"/>
              <a:t>gaining fluency through</a:t>
            </a:r>
            <a:r>
              <a:rPr kumimoji="1" lang="en-US" altLang="ja-JP" baseline="0" dirty="0" smtClean="0"/>
              <a:t> chunking can also be achieved by </a:t>
            </a:r>
            <a:r>
              <a:rPr kumimoji="1" lang="en-US" altLang="ja-JP" dirty="0" smtClean="0"/>
              <a:t>EFL learners.  In</a:t>
            </a:r>
            <a:r>
              <a:rPr kumimoji="1" lang="en-US" altLang="ja-JP" baseline="0" dirty="0" smtClean="0"/>
              <a:t> the target language depleted environment of EFL it is also good to offer lots of repetition of the chunks – frequent and spaced </a:t>
            </a:r>
            <a:r>
              <a:rPr kumimoji="1" lang="en-US" altLang="ja-JP" baseline="0" dirty="0" err="1" smtClean="0"/>
              <a:t>reptition</a:t>
            </a:r>
            <a:r>
              <a:rPr kumimoji="1" lang="en-US" altLang="ja-JP" baseline="0" dirty="0" smtClean="0"/>
              <a:t> over a few months at least. </a:t>
            </a:r>
            <a:endParaRPr kumimoji="1" lang="ja-JP" altLang="en-US" dirty="0"/>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6</a:t>
            </a:fld>
            <a:endParaRPr kumimoji="1" lang="ja-JP" altLang="en-US"/>
          </a:p>
        </p:txBody>
      </p:sp>
    </p:spTree>
    <p:extLst>
      <p:ext uri="{BB962C8B-B14F-4D97-AF65-F5344CB8AC3E}">
        <p14:creationId xmlns:p14="http://schemas.microsoft.com/office/powerpoint/2010/main" val="303871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1. Do over half the phrases on the first day</a:t>
            </a:r>
            <a:r>
              <a:rPr kumimoji="1" lang="en-US" altLang="ja-JP" dirty="0" smtClean="0"/>
              <a:t>. Teachers </a:t>
            </a:r>
            <a:r>
              <a:rPr kumimoji="1" lang="en-US" altLang="ja-JP" dirty="0" smtClean="0"/>
              <a:t>(and parents) will be surprised by how much English the students can produce on their first day! I call this front-loading. This is the concept of teaching a lot from the beginning, and repeating it many times so that the chances for the students' retention can be increased. This approach conflicts with many textbooks which typically teach a chunk, then another chunk with little or no repetition. </a:t>
            </a:r>
            <a:br>
              <a:rPr kumimoji="1" lang="en-US" altLang="ja-JP" dirty="0" smtClean="0"/>
            </a:br>
            <a:r>
              <a:rPr kumimoji="1" lang="en-US" altLang="ja-JP" dirty="0" smtClean="0"/>
              <a:t>2. Repeat it every lesson. Surprisingly, the students don't get bored, as long as you are also introducing some new phrases each time and making it fun. </a:t>
            </a:r>
            <a:br>
              <a:rPr kumimoji="1" lang="en-US" altLang="ja-JP" dirty="0" smtClean="0"/>
            </a:br>
            <a:r>
              <a:rPr kumimoji="1" lang="en-US" altLang="ja-JP" dirty="0" smtClean="0"/>
              <a:t>3.  Gradually just do the gestures and don't say anything. Be like a conductor of your class, so that while doing the gestures your students will say the associated phrases, and voila! You have evidence that the target phrases have been internalized.</a:t>
            </a:r>
            <a:br>
              <a:rPr kumimoji="1" lang="en-US" altLang="ja-JP" dirty="0" smtClean="0"/>
            </a:br>
            <a:r>
              <a:rPr kumimoji="1" lang="en-US" altLang="ja-JP" dirty="0" smtClean="0"/>
              <a:t>4. Once proficient, get a student to lead it.</a:t>
            </a:r>
            <a:br>
              <a:rPr kumimoji="1" lang="en-US" altLang="ja-JP" dirty="0" smtClean="0"/>
            </a:br>
            <a:r>
              <a:rPr kumimoji="1" lang="en-US" altLang="ja-JP" dirty="0" smtClean="0"/>
              <a:t>5. Get the students do it in pairs, with one student gesturing and the other saying the target phrases. Then they swap roles.  </a:t>
            </a:r>
            <a:br>
              <a:rPr kumimoji="1" lang="en-US" altLang="ja-JP" dirty="0" smtClean="0"/>
            </a:br>
            <a:r>
              <a:rPr kumimoji="1" lang="en-US" altLang="ja-JP" dirty="0" smtClean="0"/>
              <a:t>6. Add modals and sentence starters to the phrases:</a:t>
            </a:r>
            <a:br>
              <a:rPr kumimoji="1" lang="en-US" altLang="ja-JP" dirty="0" smtClean="0"/>
            </a:br>
            <a:r>
              <a:rPr kumimoji="1" lang="en-US" altLang="ja-JP" dirty="0" smtClean="0"/>
              <a:t>e.g. I can - ; May I - ; I want to - ; I have to -; </a:t>
            </a:r>
            <a:br>
              <a:rPr kumimoji="1" lang="en-US" altLang="ja-JP" dirty="0" smtClean="0"/>
            </a:br>
            <a:r>
              <a:rPr kumimoji="1" lang="en-US" altLang="ja-JP" dirty="0" smtClean="0"/>
              <a:t>       I want to ___ but I have to ____ ; Do you want to - </a:t>
            </a:r>
            <a:br>
              <a:rPr kumimoji="1" lang="en-US" altLang="ja-JP" dirty="0" smtClean="0"/>
            </a:br>
            <a:r>
              <a:rPr kumimoji="1" lang="en-US" altLang="ja-JP" dirty="0" smtClean="0"/>
              <a:t>       etc...</a:t>
            </a:r>
            <a:endParaRPr kumimoji="1" lang="ja-JP" altLang="en-US" dirty="0"/>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7</a:t>
            </a:fld>
            <a:endParaRPr kumimoji="1" lang="ja-JP" altLang="en-US"/>
          </a:p>
        </p:txBody>
      </p:sp>
    </p:spTree>
    <p:extLst>
      <p:ext uri="{BB962C8B-B14F-4D97-AF65-F5344CB8AC3E}">
        <p14:creationId xmlns:p14="http://schemas.microsoft.com/office/powerpoint/2010/main" val="377837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8</a:t>
            </a:fld>
            <a:endParaRPr kumimoji="1" lang="ja-JP" altLang="en-US"/>
          </a:p>
        </p:txBody>
      </p:sp>
    </p:spTree>
    <p:extLst>
      <p:ext uri="{BB962C8B-B14F-4D97-AF65-F5344CB8AC3E}">
        <p14:creationId xmlns:p14="http://schemas.microsoft.com/office/powerpoint/2010/main" val="254890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46BEFD8-F05C-4F80-A8A6-7286BF05AD66}" type="slidenum">
              <a:rPr kumimoji="1" lang="ja-JP" altLang="en-US" smtClean="0"/>
              <a:t>9</a:t>
            </a:fld>
            <a:endParaRPr kumimoji="1" lang="ja-JP" altLang="en-US"/>
          </a:p>
        </p:txBody>
      </p:sp>
    </p:spTree>
    <p:extLst>
      <p:ext uri="{BB962C8B-B14F-4D97-AF65-F5344CB8AC3E}">
        <p14:creationId xmlns:p14="http://schemas.microsoft.com/office/powerpoint/2010/main" val="273385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ltLang="ja-JP"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en-US" dirty="0"/>
          </a:p>
        </p:txBody>
      </p:sp>
      <p:sp>
        <p:nvSpPr>
          <p:cNvPr id="4" name="Date Placeholder 3"/>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
        <p:nvSpPr>
          <p:cNvPr id="7" name="Title 6"/>
          <p:cNvSpPr>
            <a:spLocks noGrp="1"/>
          </p:cNvSpPr>
          <p:nvPr>
            <p:ph type="title"/>
          </p:nvPr>
        </p:nvSpPr>
        <p:spPr/>
        <p:txBody>
          <a:bodyPr/>
          <a:lstStyle/>
          <a:p>
            <a:r>
              <a:rPr lang="en-US" altLang="ja-JP"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5" name="Date Placeholder 4"/>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Date Placeholder 6"/>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Date Placeholder 2"/>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ltLang="ja-JP"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ltLang="ja-JP"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8AA9ECC6-9EE1-484E-9C8C-97F9451BCDFC}" type="datetimeFigureOut">
              <a:rPr kumimoji="1" lang="ja-JP" altLang="en-US" smtClean="0"/>
              <a:t>2017/5/21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5DF470-F28D-4A09-9C9E-136BD4D436DB}"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AA9ECC6-9EE1-484E-9C8C-97F9451BCDFC}" type="datetimeFigureOut">
              <a:rPr kumimoji="1" lang="ja-JP" altLang="en-US" smtClean="0"/>
              <a:t>2017/5/21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15DF470-F28D-4A09-9C9E-136BD4D436DB}"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hyperlink" Target="http://www.intentionalgestures.weebl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4135/978141295058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cottthornbury.wordpress.com/2013/05/26/g-is-for-ges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nrt1-1.xx.fbcdn.net/hphotos-xaf1/v/t1.0-9/253588_10151932618103569_433756246_n.jpg?oh=a92ffcef4979be1b71b592a897840472&amp;oe=56F55D99"/>
          <p:cNvPicPr>
            <a:picLocks noChangeAspect="1" noChangeArrowheads="1"/>
          </p:cNvPicPr>
          <p:nvPr/>
        </p:nvPicPr>
        <p:blipFill rotWithShape="1">
          <a:blip r:embed="rId3">
            <a:extLst>
              <a:ext uri="{28A0092B-C50C-407E-A947-70E740481C1C}">
                <a14:useLocalDpi xmlns:a14="http://schemas.microsoft.com/office/drawing/2010/main" val="0"/>
              </a:ext>
            </a:extLst>
          </a:blip>
          <a:srcRect t="9982" b="37669"/>
          <a:stretch/>
        </p:blipFill>
        <p:spPr bwMode="auto">
          <a:xfrm>
            <a:off x="137234" y="301077"/>
            <a:ext cx="8863403" cy="6179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707904" y="301077"/>
            <a:ext cx="5292733" cy="1473200"/>
          </a:xfrm>
        </p:spPr>
        <p:txBody>
          <a:bodyPr anchor="ctr">
            <a:normAutofit fontScale="77500" lnSpcReduction="20000"/>
          </a:bodyPr>
          <a:lstStyle/>
          <a:p>
            <a:r>
              <a:rPr kumimoji="1" lang="en-US" altLang="ja-JP" sz="3600" b="1" dirty="0" smtClean="0">
                <a:solidFill>
                  <a:schemeClr val="accent1">
                    <a:lumMod val="60000"/>
                    <a:lumOff val="40000"/>
                  </a:schemeClr>
                </a:solidFill>
                <a:effectLst>
                  <a:outerShdw blurRad="38100" dist="38100" dir="2700000" algn="tl">
                    <a:srgbClr val="000000">
                      <a:alpha val="43137"/>
                    </a:srgbClr>
                  </a:outerShdw>
                </a:effectLst>
              </a:rPr>
              <a:t>Andy </a:t>
            </a:r>
            <a:r>
              <a:rPr kumimoji="1" lang="en-US" altLang="ja-JP" sz="3600" b="1" dirty="0" err="1" smtClean="0">
                <a:solidFill>
                  <a:schemeClr val="accent1">
                    <a:lumMod val="60000"/>
                    <a:lumOff val="40000"/>
                  </a:schemeClr>
                </a:solidFill>
                <a:effectLst>
                  <a:outerShdw blurRad="38100" dist="38100" dir="2700000" algn="tl">
                    <a:srgbClr val="000000">
                      <a:alpha val="43137"/>
                    </a:srgbClr>
                  </a:outerShdw>
                </a:effectLst>
              </a:rPr>
              <a:t>Lankshear</a:t>
            </a:r>
            <a:endParaRPr kumimoji="1" lang="en-US" altLang="ja-JP" sz="3600" b="1" dirty="0" smtClean="0">
              <a:solidFill>
                <a:schemeClr val="accent1">
                  <a:lumMod val="60000"/>
                  <a:lumOff val="40000"/>
                </a:schemeClr>
              </a:solidFill>
              <a:effectLst>
                <a:outerShdw blurRad="38100" dist="38100" dir="2700000" algn="tl">
                  <a:srgbClr val="000000">
                    <a:alpha val="43137"/>
                  </a:srgbClr>
                </a:outerShdw>
              </a:effectLst>
            </a:endParaRPr>
          </a:p>
          <a:p>
            <a:r>
              <a:rPr lang="en-US" altLang="ja-JP" sz="2800" b="1" dirty="0" smtClean="0">
                <a:solidFill>
                  <a:schemeClr val="accent1">
                    <a:lumMod val="60000"/>
                    <a:lumOff val="40000"/>
                  </a:schemeClr>
                </a:solidFill>
                <a:effectLst>
                  <a:outerShdw blurRad="38100" dist="38100" dir="2700000" algn="tl">
                    <a:srgbClr val="000000">
                      <a:alpha val="43137"/>
                    </a:srgbClr>
                  </a:outerShdw>
                </a:effectLst>
              </a:rPr>
              <a:t>Kanda University of International Studies</a:t>
            </a:r>
          </a:p>
          <a:p>
            <a:r>
              <a:rPr kumimoji="1" lang="en-GB" altLang="ja-JP" sz="2800" b="1" dirty="0" err="1" smtClean="0">
                <a:solidFill>
                  <a:schemeClr val="accent1">
                    <a:lumMod val="60000"/>
                    <a:lumOff val="40000"/>
                  </a:schemeClr>
                </a:solidFill>
                <a:effectLst>
                  <a:outerShdw blurRad="38100" dist="38100" dir="2700000" algn="tl">
                    <a:srgbClr val="000000">
                      <a:alpha val="43137"/>
                    </a:srgbClr>
                  </a:outerShdw>
                </a:effectLst>
              </a:rPr>
              <a:t>Center</a:t>
            </a:r>
            <a:r>
              <a:rPr kumimoji="1" lang="en-GB" altLang="ja-JP" sz="2800" b="1" dirty="0" smtClean="0">
                <a:solidFill>
                  <a:schemeClr val="accent1">
                    <a:lumMod val="60000"/>
                    <a:lumOff val="40000"/>
                  </a:schemeClr>
                </a:solidFill>
                <a:effectLst>
                  <a:outerShdw blurRad="38100" dist="38100" dir="2700000" algn="tl">
                    <a:srgbClr val="000000">
                      <a:alpha val="43137"/>
                    </a:srgbClr>
                  </a:outerShdw>
                </a:effectLst>
              </a:rPr>
              <a:t> for Teaching English to Children</a:t>
            </a:r>
            <a:endParaRPr kumimoji="1" lang="ja-JP" altLang="en-US" sz="2800" b="1" dirty="0">
              <a:solidFill>
                <a:schemeClr val="accent1">
                  <a:lumMod val="60000"/>
                  <a:lumOff val="40000"/>
                </a:schemeClr>
              </a:solidFill>
              <a:effectLst>
                <a:outerShdw blurRad="38100" dist="38100" dir="2700000" algn="tl">
                  <a:srgbClr val="000000">
                    <a:alpha val="43137"/>
                  </a:srgbClr>
                </a:outerShdw>
              </a:effectLst>
            </a:endParaRPr>
          </a:p>
        </p:txBody>
      </p:sp>
      <p:sp>
        <p:nvSpPr>
          <p:cNvPr id="4" name="Rounded Rectangular Callout 3"/>
          <p:cNvSpPr/>
          <p:nvPr/>
        </p:nvSpPr>
        <p:spPr>
          <a:xfrm>
            <a:off x="3995936" y="4732512"/>
            <a:ext cx="5364742" cy="1281407"/>
          </a:xfrm>
          <a:prstGeom prst="wedgeRoundRectCallout">
            <a:avLst>
              <a:gd name="adj1" fmla="val -509"/>
              <a:gd name="adj2" fmla="val 50669"/>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a:solidFill>
                  <a:schemeClr val="accent1">
                    <a:lumMod val="75000"/>
                  </a:schemeClr>
                </a:solidFill>
                <a:effectLst>
                  <a:outerShdw blurRad="38100" dist="38100" dir="2700000" algn="tl">
                    <a:srgbClr val="000000">
                      <a:alpha val="43137"/>
                    </a:srgbClr>
                  </a:outerShdw>
                </a:effectLst>
              </a:rPr>
              <a:t>Intentional Gestures</a:t>
            </a:r>
            <a:endParaRPr kumimoji="1" lang="ja-JP" altLang="en-US" sz="4400" dirty="0"/>
          </a:p>
        </p:txBody>
      </p:sp>
    </p:spTree>
    <p:extLst>
      <p:ext uri="{BB962C8B-B14F-4D97-AF65-F5344CB8AC3E}">
        <p14:creationId xmlns:p14="http://schemas.microsoft.com/office/powerpoint/2010/main" val="182429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en-US" altLang="ja-JP" b="1" dirty="0" smtClean="0">
                <a:solidFill>
                  <a:schemeClr val="accent1">
                    <a:lumMod val="50000"/>
                  </a:schemeClr>
                </a:solidFill>
                <a:effectLst>
                  <a:outerShdw blurRad="38100" dist="38100" dir="2700000" algn="tl">
                    <a:srgbClr val="000000">
                      <a:alpha val="43137"/>
                    </a:srgbClr>
                  </a:outerShdw>
                </a:effectLst>
              </a:rPr>
              <a:t>Thanks for listening!</a:t>
            </a:r>
            <a:endParaRPr kumimoji="1" lang="ja-JP" altLang="en-US" b="1" dirty="0">
              <a:solidFill>
                <a:schemeClr val="accent1">
                  <a:lumMod val="50000"/>
                </a:schemeClr>
              </a:solidFill>
              <a:effectLst>
                <a:outerShdw blurRad="38100" dist="38100" dir="2700000" algn="tl">
                  <a:srgbClr val="000000">
                    <a:alpha val="43137"/>
                  </a:srgbClr>
                </a:outerShdw>
              </a:effectLst>
            </a:endParaRPr>
          </a:p>
        </p:txBody>
      </p:sp>
      <p:pic>
        <p:nvPicPr>
          <p:cNvPr id="9218"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756592" y="2132856"/>
            <a:ext cx="10801200" cy="5400600"/>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86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t="8257" r="30496" b="14245"/>
          <a:stretch/>
        </p:blipFill>
        <p:spPr bwMode="auto">
          <a:xfrm flipH="1">
            <a:off x="3853711" y="2492896"/>
            <a:ext cx="5077072" cy="4221122"/>
          </a:xfrm>
          <a:prstGeom prst="rect">
            <a:avLst/>
          </a:prstGeom>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218937" y="1916832"/>
            <a:ext cx="8711846" cy="5589240"/>
          </a:xfrm>
        </p:spPr>
        <p:txBody>
          <a:bodyPr>
            <a:normAutofit/>
          </a:bodyPr>
          <a:lstStyle/>
          <a:p>
            <a:pPr marL="0" indent="0">
              <a:buNone/>
            </a:pPr>
            <a:r>
              <a:rPr lang="en-US" altLang="ja-JP" dirty="0" smtClean="0"/>
              <a:t>Intentional, pre-planned gestures done </a:t>
            </a:r>
            <a:r>
              <a:rPr lang="en-US" altLang="ja-JP" b="1" dirty="0" smtClean="0"/>
              <a:t>concurrently </a:t>
            </a:r>
            <a:r>
              <a:rPr lang="en-US" altLang="ja-JP" dirty="0" smtClean="0"/>
              <a:t>with speech</a:t>
            </a:r>
            <a:endParaRPr lang="en-US" altLang="ja-JP" dirty="0"/>
          </a:p>
          <a:p>
            <a:pPr marL="0" indent="0">
              <a:buNone/>
            </a:pPr>
            <a:r>
              <a:rPr lang="en-US" altLang="ja-JP" b="1" dirty="0" smtClean="0"/>
              <a:t>which:</a:t>
            </a:r>
          </a:p>
          <a:p>
            <a:r>
              <a:rPr lang="en-US" altLang="ja-JP" dirty="0" smtClean="0"/>
              <a:t>help</a:t>
            </a:r>
            <a:r>
              <a:rPr lang="en-US" altLang="ja-JP" i="1" dirty="0" smtClean="0"/>
              <a:t> convey meaning</a:t>
            </a:r>
            <a:r>
              <a:rPr lang="en-US" altLang="ja-JP" dirty="0"/>
              <a:t>  </a:t>
            </a:r>
            <a:endParaRPr lang="en-US" altLang="ja-JP" dirty="0" smtClean="0"/>
          </a:p>
          <a:p>
            <a:r>
              <a:rPr lang="en-US" altLang="ja-JP" dirty="0" smtClean="0"/>
              <a:t>help support retention of </a:t>
            </a:r>
            <a:r>
              <a:rPr lang="en-US" altLang="ja-JP" i="1" dirty="0" smtClean="0"/>
              <a:t>common phrases </a:t>
            </a:r>
            <a:r>
              <a:rPr lang="en-US" altLang="ja-JP" dirty="0" smtClean="0"/>
              <a:t>and </a:t>
            </a:r>
            <a:r>
              <a:rPr lang="en-US" altLang="ja-JP" i="1" dirty="0" smtClean="0"/>
              <a:t>questions</a:t>
            </a:r>
          </a:p>
          <a:p>
            <a:r>
              <a:rPr lang="en-US" altLang="ja-JP" dirty="0" smtClean="0"/>
              <a:t>support phrasal </a:t>
            </a:r>
            <a:r>
              <a:rPr lang="en-US" altLang="ja-JP" i="1" dirty="0" smtClean="0"/>
              <a:t>syntax </a:t>
            </a:r>
            <a:endParaRPr lang="en-US" altLang="ja-JP" dirty="0" smtClean="0"/>
          </a:p>
          <a:p>
            <a:r>
              <a:rPr lang="en-US" altLang="ja-JP" dirty="0" smtClean="0"/>
              <a:t>support </a:t>
            </a:r>
            <a:r>
              <a:rPr lang="en-US" altLang="ja-JP" i="1" dirty="0" smtClean="0"/>
              <a:t>prosodic performance  (rhythm</a:t>
            </a:r>
            <a:r>
              <a:rPr lang="en-US" altLang="ja-JP" dirty="0" smtClean="0"/>
              <a:t>, </a:t>
            </a:r>
            <a:r>
              <a:rPr lang="en-US" altLang="ja-JP" i="1" dirty="0" smtClean="0"/>
              <a:t>intonation, stress)</a:t>
            </a:r>
            <a:r>
              <a:rPr lang="en-US" altLang="ja-JP" dirty="0"/>
              <a:t> </a:t>
            </a:r>
            <a:endParaRPr lang="en-US" altLang="ja-JP" dirty="0" smtClean="0"/>
          </a:p>
          <a:p>
            <a:r>
              <a:rPr lang="en-US" altLang="ja-JP" dirty="0" smtClean="0"/>
              <a:t>provide routine </a:t>
            </a:r>
          </a:p>
          <a:p>
            <a:r>
              <a:rPr lang="en-US" altLang="ja-JP" dirty="0" smtClean="0"/>
              <a:t>can be used in </a:t>
            </a:r>
            <a:r>
              <a:rPr lang="en-US" altLang="ja-JP" b="1" dirty="0" smtClean="0"/>
              <a:t>whole </a:t>
            </a:r>
            <a:r>
              <a:rPr lang="en-US" altLang="ja-JP" b="1" dirty="0"/>
              <a:t>class </a:t>
            </a:r>
            <a:r>
              <a:rPr lang="en-US" altLang="ja-JP" b="1" dirty="0" smtClean="0"/>
              <a:t>teaching</a:t>
            </a:r>
            <a:r>
              <a:rPr lang="en-US" altLang="ja-JP" dirty="0" smtClean="0"/>
              <a:t> and </a:t>
            </a:r>
            <a:r>
              <a:rPr lang="en-US" altLang="ja-JP" b="1" dirty="0" smtClean="0"/>
              <a:t>one-on-one</a:t>
            </a:r>
            <a:r>
              <a:rPr lang="en-US" altLang="ja-JP" dirty="0" smtClean="0"/>
              <a:t> </a:t>
            </a:r>
            <a:r>
              <a:rPr lang="en-US" altLang="ja-JP" dirty="0"/>
              <a:t>situations to support </a:t>
            </a:r>
            <a:r>
              <a:rPr lang="en-US" altLang="ja-JP" b="1" dirty="0"/>
              <a:t>recasting and </a:t>
            </a:r>
            <a:r>
              <a:rPr lang="en-US" altLang="ja-JP" b="1" dirty="0" smtClean="0"/>
              <a:t>rephrasing</a:t>
            </a:r>
          </a:p>
          <a:p>
            <a:r>
              <a:rPr lang="en-US" altLang="ja-JP" dirty="0"/>
              <a:t>are </a:t>
            </a:r>
            <a:r>
              <a:rPr lang="en-US" altLang="ja-JP" i="1" dirty="0"/>
              <a:t>fun</a:t>
            </a:r>
            <a:r>
              <a:rPr lang="en-US" altLang="ja-JP" dirty="0"/>
              <a:t> </a:t>
            </a:r>
          </a:p>
          <a:p>
            <a:endParaRPr kumimoji="1" lang="ja-JP" altLang="en-US" dirty="0"/>
          </a:p>
        </p:txBody>
      </p:sp>
      <p:sp>
        <p:nvSpPr>
          <p:cNvPr id="3" name="Title 2"/>
          <p:cNvSpPr>
            <a:spLocks noGrp="1"/>
          </p:cNvSpPr>
          <p:nvPr>
            <p:ph type="title"/>
          </p:nvPr>
        </p:nvSpPr>
        <p:spPr>
          <a:xfrm>
            <a:off x="467544" y="0"/>
            <a:ext cx="8229600" cy="1252728"/>
          </a:xfrm>
        </p:spPr>
        <p:txBody>
          <a:bodyPr/>
          <a:lstStyle/>
          <a:p>
            <a:r>
              <a:rPr kumimoji="1" lang="en-US" altLang="ja-JP" dirty="0" smtClean="0"/>
              <a:t>What are intentional gestures?</a:t>
            </a:r>
            <a:endParaRPr kumimoji="1" lang="ja-JP" altLang="en-US" dirty="0"/>
          </a:p>
        </p:txBody>
      </p:sp>
    </p:spTree>
    <p:extLst>
      <p:ext uri="{BB962C8B-B14F-4D97-AF65-F5344CB8AC3E}">
        <p14:creationId xmlns:p14="http://schemas.microsoft.com/office/powerpoint/2010/main" val="32137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tsu gesture」の画像検索結果"/>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9290" b="100000" l="4364" r="97818"/>
                    </a14:imgEffect>
                  </a14:imgLayer>
                </a14:imgProps>
              </a:ext>
              <a:ext uri="{28A0092B-C50C-407E-A947-70E740481C1C}">
                <a14:useLocalDpi xmlns:a14="http://schemas.microsoft.com/office/drawing/2010/main" val="0"/>
              </a:ext>
            </a:extLst>
          </a:blip>
          <a:srcRect/>
          <a:stretch>
            <a:fillRect/>
          </a:stretch>
        </p:blipFill>
        <p:spPr bwMode="auto">
          <a:xfrm>
            <a:off x="-324545" y="3501008"/>
            <a:ext cx="4702773" cy="312948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04917" y="1791072"/>
            <a:ext cx="7050603" cy="3744416"/>
          </a:xfrm>
        </p:spPr>
        <p:txBody>
          <a:bodyPr>
            <a:normAutofit/>
          </a:bodyPr>
          <a:lstStyle/>
          <a:p>
            <a:endParaRPr lang="en-US" altLang="ja-JP" dirty="0" smtClean="0"/>
          </a:p>
          <a:p>
            <a:r>
              <a:rPr lang="en-US" altLang="ja-JP" sz="3200" dirty="0" smtClean="0">
                <a:solidFill>
                  <a:srgbClr val="002060"/>
                </a:solidFill>
              </a:rPr>
              <a:t>New – similar to </a:t>
            </a:r>
            <a:r>
              <a:rPr lang="en-US" altLang="ja-JP" sz="3200" dirty="0" err="1" smtClean="0">
                <a:solidFill>
                  <a:srgbClr val="002060"/>
                </a:solidFill>
              </a:rPr>
              <a:t>Guoin</a:t>
            </a:r>
            <a:r>
              <a:rPr lang="en-US" altLang="ja-JP" sz="3200" dirty="0" smtClean="0">
                <a:solidFill>
                  <a:srgbClr val="002060"/>
                </a:solidFill>
              </a:rPr>
              <a:t> (1880)</a:t>
            </a:r>
            <a:endParaRPr lang="en-US" altLang="ja-JP" sz="3200" dirty="0" smtClean="0">
              <a:solidFill>
                <a:srgbClr val="002060"/>
              </a:solidFill>
            </a:endParaRPr>
          </a:p>
          <a:p>
            <a:r>
              <a:rPr lang="en-US" altLang="ja-JP" sz="3200" dirty="0" smtClean="0">
                <a:solidFill>
                  <a:srgbClr val="002060"/>
                </a:solidFill>
              </a:rPr>
              <a:t>Total </a:t>
            </a:r>
            <a:r>
              <a:rPr lang="en-US" altLang="ja-JP" sz="3200" dirty="0">
                <a:solidFill>
                  <a:srgbClr val="002060"/>
                </a:solidFill>
              </a:rPr>
              <a:t>Physical Response (TPR</a:t>
            </a:r>
            <a:r>
              <a:rPr lang="en-US" altLang="ja-JP" sz="3200" dirty="0" smtClean="0">
                <a:solidFill>
                  <a:srgbClr val="002060"/>
                </a:solidFill>
              </a:rPr>
              <a:t>)</a:t>
            </a:r>
          </a:p>
          <a:p>
            <a:r>
              <a:rPr lang="en-US" altLang="ja-JP" sz="3200" dirty="0" smtClean="0">
                <a:solidFill>
                  <a:srgbClr val="002060"/>
                </a:solidFill>
              </a:rPr>
              <a:t>a comprehensive </a:t>
            </a:r>
            <a:r>
              <a:rPr lang="en-US" altLang="ja-JP" sz="3200" dirty="0">
                <a:solidFill>
                  <a:srgbClr val="002060"/>
                </a:solidFill>
              </a:rPr>
              <a:t>system to teach </a:t>
            </a:r>
            <a:r>
              <a:rPr lang="en-US" altLang="ja-JP" sz="3200" dirty="0" smtClean="0">
                <a:solidFill>
                  <a:srgbClr val="002060"/>
                </a:solidFill>
              </a:rPr>
              <a:t>everything.</a:t>
            </a:r>
            <a:endParaRPr lang="en-US" altLang="ja-JP" sz="3200" i="1" dirty="0" smtClean="0">
              <a:solidFill>
                <a:srgbClr val="002060"/>
              </a:solidFill>
            </a:endParaRPr>
          </a:p>
          <a:p>
            <a:endParaRPr kumimoji="1" lang="ja-JP" altLang="en-US" sz="8000" dirty="0"/>
          </a:p>
        </p:txBody>
      </p:sp>
      <p:sp>
        <p:nvSpPr>
          <p:cNvPr id="3" name="Title 2"/>
          <p:cNvSpPr>
            <a:spLocks noGrp="1"/>
          </p:cNvSpPr>
          <p:nvPr>
            <p:ph type="title"/>
          </p:nvPr>
        </p:nvSpPr>
        <p:spPr/>
        <p:txBody>
          <a:bodyPr/>
          <a:lstStyle/>
          <a:p>
            <a:r>
              <a:rPr kumimoji="1" lang="en-US" altLang="ja-JP" dirty="0" smtClean="0"/>
              <a:t>What they are not </a:t>
            </a:r>
            <a:endParaRPr kumimoji="1" lang="ja-JP" altLang="en-US" dirty="0"/>
          </a:p>
        </p:txBody>
      </p:sp>
      <p:sp>
        <p:nvSpPr>
          <p:cNvPr id="5" name="AutoShape 6" descr="http://www.photo4design.com/files/168/83730-human-hand-gesturing-thumbs-dow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7888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timeinc.net/time/daily/2009/0902/360_baby_gesture_0212.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65" r="14516"/>
          <a:stretch/>
        </p:blipFill>
        <p:spPr bwMode="auto">
          <a:xfrm>
            <a:off x="6317672" y="3734900"/>
            <a:ext cx="2826327" cy="288644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51520" y="1844824"/>
            <a:ext cx="8128413" cy="4176464"/>
          </a:xfrm>
        </p:spPr>
        <p:txBody>
          <a:bodyPr>
            <a:normAutofit/>
          </a:bodyPr>
          <a:lstStyle/>
          <a:p>
            <a:pPr marL="0" indent="0">
              <a:buNone/>
            </a:pPr>
            <a:r>
              <a:rPr lang="en-US" altLang="ja-JP" sz="2800" dirty="0">
                <a:solidFill>
                  <a:srgbClr val="002060"/>
                </a:solidFill>
              </a:rPr>
              <a:t>“Gestures provide building blocks that can be used to construct a language” </a:t>
            </a:r>
            <a:endParaRPr lang="en-US" altLang="ja-JP" sz="2800" dirty="0" smtClean="0">
              <a:solidFill>
                <a:srgbClr val="002060"/>
              </a:solidFill>
            </a:endParaRPr>
          </a:p>
          <a:p>
            <a:pPr marL="0" indent="0">
              <a:buNone/>
            </a:pPr>
            <a:r>
              <a:rPr lang="en-US" altLang="ja-JP" sz="2800" dirty="0">
                <a:solidFill>
                  <a:srgbClr val="002060"/>
                </a:solidFill>
              </a:rPr>
              <a:t> </a:t>
            </a:r>
            <a:r>
              <a:rPr lang="en-US" altLang="ja-JP" sz="2800" dirty="0" smtClean="0">
                <a:solidFill>
                  <a:srgbClr val="002060"/>
                </a:solidFill>
              </a:rPr>
              <a:t>      </a:t>
            </a:r>
            <a:r>
              <a:rPr lang="en-US" altLang="ja-JP" sz="2000" dirty="0">
                <a:solidFill>
                  <a:srgbClr val="002060"/>
                </a:solidFill>
              </a:rPr>
              <a:t>(Goldin-Meadow, S &amp; Wagner </a:t>
            </a:r>
            <a:r>
              <a:rPr lang="en-US" altLang="ja-JP" sz="2000" dirty="0" err="1">
                <a:solidFill>
                  <a:srgbClr val="002060"/>
                </a:solidFill>
              </a:rPr>
              <a:t>Alibali</a:t>
            </a:r>
            <a:r>
              <a:rPr lang="en-US" altLang="ja-JP" sz="2000" dirty="0">
                <a:solidFill>
                  <a:srgbClr val="002060"/>
                </a:solidFill>
              </a:rPr>
              <a:t>, M., 2013, p. 257).  </a:t>
            </a:r>
          </a:p>
          <a:p>
            <a:r>
              <a:rPr lang="en-US" altLang="ja-JP" sz="2800" b="1" dirty="0" err="1" smtClean="0">
                <a:solidFill>
                  <a:srgbClr val="002060"/>
                </a:solidFill>
              </a:rPr>
              <a:t>emblemic</a:t>
            </a:r>
            <a:r>
              <a:rPr lang="en-US" altLang="ja-JP" sz="2800" b="1" dirty="0" smtClean="0">
                <a:solidFill>
                  <a:srgbClr val="002060"/>
                </a:solidFill>
              </a:rPr>
              <a:t>, iconic</a:t>
            </a:r>
            <a:r>
              <a:rPr lang="en-US" altLang="ja-JP" sz="2800" dirty="0" smtClean="0">
                <a:solidFill>
                  <a:srgbClr val="002060"/>
                </a:solidFill>
              </a:rPr>
              <a:t> or </a:t>
            </a:r>
            <a:r>
              <a:rPr lang="en-US" altLang="ja-JP" sz="2800" b="1" dirty="0" smtClean="0">
                <a:solidFill>
                  <a:srgbClr val="002060"/>
                </a:solidFill>
              </a:rPr>
              <a:t>pantomimic</a:t>
            </a:r>
          </a:p>
          <a:p>
            <a:pPr marL="0" indent="0">
              <a:buNone/>
            </a:pPr>
            <a:r>
              <a:rPr lang="en-US" altLang="ja-JP" sz="2800" dirty="0" smtClean="0">
                <a:solidFill>
                  <a:srgbClr val="002060"/>
                </a:solidFill>
              </a:rPr>
              <a:t>Multimodality -</a:t>
            </a:r>
            <a:r>
              <a:rPr lang="ja-JP" altLang="en-US" sz="2800" dirty="0" smtClean="0">
                <a:solidFill>
                  <a:srgbClr val="002060"/>
                </a:solidFill>
              </a:rPr>
              <a:t>　</a:t>
            </a:r>
            <a:r>
              <a:rPr lang="en-US" altLang="ja-JP" sz="2800" dirty="0" smtClean="0">
                <a:solidFill>
                  <a:srgbClr val="002060"/>
                </a:solidFill>
              </a:rPr>
              <a:t>audio, visual and motor </a:t>
            </a:r>
          </a:p>
          <a:p>
            <a:pPr lvl="1"/>
            <a:r>
              <a:rPr lang="en-US" altLang="ja-JP" sz="2800" dirty="0" smtClean="0">
                <a:solidFill>
                  <a:srgbClr val="002060"/>
                </a:solidFill>
              </a:rPr>
              <a:t>stronger impact than pictures</a:t>
            </a:r>
          </a:p>
          <a:p>
            <a:pPr marL="301943" lvl="1" indent="0">
              <a:buNone/>
            </a:pPr>
            <a:r>
              <a:rPr lang="en-US" altLang="ja-JP" sz="2000" dirty="0">
                <a:solidFill>
                  <a:srgbClr val="002060"/>
                </a:solidFill>
              </a:rPr>
              <a:t> </a:t>
            </a:r>
            <a:r>
              <a:rPr lang="en-US" altLang="ja-JP" sz="2000" dirty="0" smtClean="0">
                <a:solidFill>
                  <a:srgbClr val="002060"/>
                </a:solidFill>
              </a:rPr>
              <a:t>   (see Marion </a:t>
            </a:r>
            <a:r>
              <a:rPr lang="en-US" altLang="ja-JP" sz="2000" dirty="0" err="1" smtClean="0">
                <a:solidFill>
                  <a:srgbClr val="002060"/>
                </a:solidFill>
              </a:rPr>
              <a:t>Tellier</a:t>
            </a:r>
            <a:r>
              <a:rPr lang="en-US" altLang="ja-JP" sz="2000" dirty="0" smtClean="0">
                <a:solidFill>
                  <a:srgbClr val="002060"/>
                </a:solidFill>
              </a:rPr>
              <a:t>, 2008) </a:t>
            </a:r>
          </a:p>
          <a:p>
            <a:pPr lvl="1"/>
            <a:r>
              <a:rPr lang="en-US" altLang="ja-JP" sz="2800" dirty="0" smtClean="0">
                <a:solidFill>
                  <a:srgbClr val="002060"/>
                </a:solidFill>
              </a:rPr>
              <a:t>reduces the cognitive load</a:t>
            </a:r>
          </a:p>
          <a:p>
            <a:endParaRPr kumimoji="1" lang="ja-JP" altLang="en-US" dirty="0">
              <a:solidFill>
                <a:srgbClr val="002060"/>
              </a:solidFill>
            </a:endParaRPr>
          </a:p>
        </p:txBody>
      </p:sp>
      <p:sp>
        <p:nvSpPr>
          <p:cNvPr id="3" name="Title 2"/>
          <p:cNvSpPr>
            <a:spLocks noGrp="1"/>
          </p:cNvSpPr>
          <p:nvPr>
            <p:ph type="title"/>
          </p:nvPr>
        </p:nvSpPr>
        <p:spPr>
          <a:xfrm>
            <a:off x="467544" y="188640"/>
            <a:ext cx="8229600" cy="1252728"/>
          </a:xfrm>
        </p:spPr>
        <p:txBody>
          <a:bodyPr/>
          <a:lstStyle/>
          <a:p>
            <a:r>
              <a:rPr kumimoji="1" lang="en-US" altLang="ja-JP" dirty="0" smtClean="0"/>
              <a:t>Gestures</a:t>
            </a:r>
            <a:endParaRPr kumimoji="1" lang="ja-JP" altLang="en-US" dirty="0"/>
          </a:p>
        </p:txBody>
      </p:sp>
    </p:spTree>
    <p:extLst>
      <p:ext uri="{BB962C8B-B14F-4D97-AF65-F5344CB8AC3E}">
        <p14:creationId xmlns:p14="http://schemas.microsoft.com/office/powerpoint/2010/main" val="320245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66227"/>
          <a:stretch/>
        </p:blipFill>
        <p:spPr bwMode="auto">
          <a:xfrm>
            <a:off x="522131" y="4304951"/>
            <a:ext cx="8234117" cy="25862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a:xfrm>
            <a:off x="522487" y="980728"/>
            <a:ext cx="8009953" cy="504056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Clr>
                <a:schemeClr val="accent1"/>
              </a:buClr>
              <a:buSzPct val="100000"/>
              <a:buFont typeface="Symbol" pitchFamily="18" charset="2"/>
              <a:buNone/>
              <a:defRPr kumimoji="1"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kumimoji="1"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9pPr>
          </a:lstStyle>
          <a:p>
            <a:pPr algn="l"/>
            <a:endParaRPr lang="en-US" altLang="ja-JP" sz="4200" b="1" dirty="0" smtClean="0">
              <a:solidFill>
                <a:schemeClr val="tx2">
                  <a:lumMod val="75000"/>
                </a:schemeClr>
              </a:solidFill>
              <a:effectLst>
                <a:outerShdw blurRad="38100" dist="38100" dir="2700000" algn="tl">
                  <a:srgbClr val="000000">
                    <a:alpha val="43137"/>
                  </a:srgbClr>
                </a:outerShdw>
              </a:effectLst>
            </a:endParaRPr>
          </a:p>
          <a:p>
            <a:r>
              <a:rPr lang="en-US" altLang="ja-JP" sz="4200" b="1" dirty="0" smtClean="0">
                <a:solidFill>
                  <a:schemeClr val="tx2">
                    <a:lumMod val="75000"/>
                  </a:schemeClr>
                </a:solidFill>
                <a:effectLst>
                  <a:outerShdw blurRad="38100" dist="38100" dir="2700000" algn="tl">
                    <a:srgbClr val="000000">
                      <a:alpha val="43137"/>
                    </a:srgbClr>
                  </a:outerShdw>
                </a:effectLst>
              </a:rPr>
              <a:t>sequence and consequence</a:t>
            </a:r>
          </a:p>
          <a:p>
            <a:pPr marL="301943" lvl="1"/>
            <a:r>
              <a:rPr lang="en-US" altLang="ja-JP" sz="1600" b="1" dirty="0">
                <a:solidFill>
                  <a:schemeClr val="tx2">
                    <a:lumMod val="75000"/>
                  </a:schemeClr>
                </a:solidFill>
              </a:rPr>
              <a:t> </a:t>
            </a:r>
            <a:r>
              <a:rPr lang="en-US" altLang="ja-JP" sz="1600" b="1" dirty="0" smtClean="0">
                <a:solidFill>
                  <a:schemeClr val="tx2">
                    <a:lumMod val="75000"/>
                  </a:schemeClr>
                </a:solidFill>
              </a:rPr>
              <a:t>                                  			</a:t>
            </a:r>
            <a:r>
              <a:rPr lang="en-US" altLang="ja-JP" sz="2600" b="1" dirty="0" smtClean="0">
                <a:solidFill>
                  <a:schemeClr val="tx2">
                    <a:lumMod val="75000"/>
                  </a:schemeClr>
                </a:solidFill>
              </a:rPr>
              <a:t>(</a:t>
            </a:r>
            <a:r>
              <a:rPr lang="en-US" altLang="ja-JP" sz="2600" b="1" dirty="0" err="1" smtClean="0">
                <a:solidFill>
                  <a:schemeClr val="tx2">
                    <a:lumMod val="75000"/>
                  </a:schemeClr>
                </a:solidFill>
              </a:rPr>
              <a:t>Riessman</a:t>
            </a:r>
            <a:r>
              <a:rPr lang="en-US" altLang="ja-JP" sz="2600" b="1" dirty="0" smtClean="0">
                <a:solidFill>
                  <a:schemeClr val="tx2">
                    <a:lumMod val="75000"/>
                  </a:schemeClr>
                </a:solidFill>
              </a:rPr>
              <a:t>, 2004)</a:t>
            </a:r>
          </a:p>
          <a:p>
            <a:pPr marL="301943" lvl="1"/>
            <a:r>
              <a:rPr lang="en-US" altLang="ja-JP" sz="2600" b="1" dirty="0" smtClean="0">
                <a:solidFill>
                  <a:schemeClr val="tx2">
                    <a:lumMod val="75000"/>
                  </a:schemeClr>
                </a:solidFill>
              </a:rPr>
              <a:t> </a:t>
            </a:r>
          </a:p>
          <a:p>
            <a:pPr marL="301943" lvl="1" algn="l"/>
            <a:r>
              <a:rPr lang="en-US" altLang="ja-JP" sz="2600" b="1" dirty="0" smtClean="0">
                <a:solidFill>
                  <a:schemeClr val="tx2">
                    <a:lumMod val="75000"/>
                  </a:schemeClr>
                </a:solidFill>
              </a:rPr>
              <a:t>The </a:t>
            </a:r>
            <a:r>
              <a:rPr lang="en-US" altLang="ja-JP" sz="2800" b="1" dirty="0" smtClean="0">
                <a:solidFill>
                  <a:schemeClr val="tx2">
                    <a:lumMod val="75000"/>
                  </a:schemeClr>
                </a:solidFill>
                <a:effectLst>
                  <a:outerShdw blurRad="38100" dist="38100" dir="2700000" algn="tl">
                    <a:srgbClr val="000000">
                      <a:alpha val="43137"/>
                    </a:srgbClr>
                  </a:outerShdw>
                </a:effectLst>
              </a:rPr>
              <a:t>sequence </a:t>
            </a:r>
            <a:r>
              <a:rPr lang="en-US" altLang="ja-JP" sz="2600" b="1" dirty="0" smtClean="0">
                <a:solidFill>
                  <a:schemeClr val="tx2">
                    <a:lumMod val="75000"/>
                  </a:schemeClr>
                </a:solidFill>
              </a:rPr>
              <a:t>assists learners to recall the next language by providing a structure.</a:t>
            </a:r>
          </a:p>
          <a:p>
            <a:pPr marL="301943" lvl="1" algn="l"/>
            <a:r>
              <a:rPr lang="en-US" altLang="ja-JP" sz="2600" b="1" dirty="0" smtClean="0">
                <a:solidFill>
                  <a:schemeClr val="tx2">
                    <a:lumMod val="75000"/>
                  </a:schemeClr>
                </a:solidFill>
              </a:rPr>
              <a:t>	e.g. A student’s day. </a:t>
            </a:r>
          </a:p>
          <a:p>
            <a:pPr marL="301943" lvl="1" algn="l"/>
            <a:endParaRPr lang="en-US" altLang="ja-JP" sz="2600" b="1" dirty="0" smtClean="0">
              <a:solidFill>
                <a:schemeClr val="tx2">
                  <a:lumMod val="75000"/>
                </a:schemeClr>
              </a:solidFill>
            </a:endParaRPr>
          </a:p>
          <a:p>
            <a:pPr marL="301943" lvl="1" algn="l"/>
            <a:r>
              <a:rPr lang="en-US" altLang="ja-JP" sz="2600" b="1" dirty="0" smtClean="0">
                <a:solidFill>
                  <a:schemeClr val="tx2">
                    <a:lumMod val="75000"/>
                  </a:schemeClr>
                </a:solidFill>
              </a:rPr>
              <a:t>The </a:t>
            </a:r>
            <a:r>
              <a:rPr lang="en-US" altLang="ja-JP" sz="2800" b="1" dirty="0" smtClean="0">
                <a:solidFill>
                  <a:schemeClr val="tx2">
                    <a:lumMod val="75000"/>
                  </a:schemeClr>
                </a:solidFill>
                <a:effectLst>
                  <a:outerShdw blurRad="38100" dist="38100" dir="2700000" algn="tl">
                    <a:srgbClr val="000000">
                      <a:alpha val="43137"/>
                    </a:srgbClr>
                  </a:outerShdw>
                </a:effectLst>
              </a:rPr>
              <a:t>consequences</a:t>
            </a:r>
            <a:r>
              <a:rPr lang="en-US" altLang="ja-JP" sz="2600" b="1" dirty="0" smtClean="0">
                <a:solidFill>
                  <a:schemeClr val="tx2">
                    <a:lumMod val="75000"/>
                  </a:schemeClr>
                </a:solidFill>
              </a:rPr>
              <a:t> of the story are:</a:t>
            </a:r>
          </a:p>
          <a:p>
            <a:pPr marL="301943" lvl="1" algn="l"/>
            <a:r>
              <a:rPr lang="en-US" altLang="ja-JP" sz="2600" b="1" dirty="0" err="1">
                <a:solidFill>
                  <a:schemeClr val="tx2">
                    <a:lumMod val="75000"/>
                  </a:schemeClr>
                </a:solidFill>
              </a:rPr>
              <a:t>h</a:t>
            </a:r>
            <a:r>
              <a:rPr lang="en-US" altLang="ja-JP" sz="2600" b="1" dirty="0" err="1" smtClean="0">
                <a:solidFill>
                  <a:schemeClr val="tx2">
                    <a:lumMod val="75000"/>
                  </a:schemeClr>
                </a:solidFill>
              </a:rPr>
              <a:t>umour</a:t>
            </a:r>
            <a:r>
              <a:rPr lang="en-US" altLang="ja-JP" sz="2600" b="1" dirty="0" smtClean="0">
                <a:solidFill>
                  <a:schemeClr val="tx2">
                    <a:lumMod val="75000"/>
                  </a:schemeClr>
                </a:solidFill>
              </a:rPr>
              <a:t>       imagination     links to own experiences </a:t>
            </a:r>
          </a:p>
          <a:p>
            <a:pPr marL="301943" lvl="1" algn="l"/>
            <a:endParaRPr lang="en-US" altLang="ja-JP" sz="2600" dirty="0" smtClean="0">
              <a:solidFill>
                <a:schemeClr val="bg1"/>
              </a:solidFill>
            </a:endParaRPr>
          </a:p>
        </p:txBody>
      </p:sp>
      <p:sp>
        <p:nvSpPr>
          <p:cNvPr id="8" name="Title 2"/>
          <p:cNvSpPr txBox="1">
            <a:spLocks/>
          </p:cNvSpPr>
          <p:nvPr/>
        </p:nvSpPr>
        <p:spPr>
          <a:xfrm>
            <a:off x="457199" y="-55976"/>
            <a:ext cx="8229600" cy="1252728"/>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b="1" dirty="0" smtClean="0">
                <a:effectLst>
                  <a:outerShdw blurRad="38100" dist="38100" dir="2700000" algn="tl">
                    <a:srgbClr val="000000">
                      <a:alpha val="43137"/>
                    </a:srgbClr>
                  </a:outerShdw>
                </a:effectLst>
              </a:rPr>
              <a:t>Story</a:t>
            </a:r>
            <a:endParaRPr lang="ja-JP"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74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humbs.dreamstime.com/t/hand-showing-small-size-sign-isolated-white-caucasian-background-gesture-50270218.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4293096"/>
            <a:ext cx="3454100" cy="23027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41813" y="2276872"/>
            <a:ext cx="8006651" cy="3816424"/>
          </a:xfrm>
        </p:spPr>
        <p:txBody>
          <a:bodyPr>
            <a:normAutofit lnSpcReduction="10000"/>
          </a:bodyPr>
          <a:lstStyle/>
          <a:p>
            <a:pPr marL="0" indent="0">
              <a:buNone/>
            </a:pPr>
            <a:r>
              <a:rPr kumimoji="1" lang="en-US" altLang="ja-JP" sz="2800" dirty="0" smtClean="0">
                <a:solidFill>
                  <a:srgbClr val="002060"/>
                </a:solidFill>
              </a:rPr>
              <a:t>Lexical Approach </a:t>
            </a:r>
            <a:r>
              <a:rPr kumimoji="1" lang="en-US" altLang="ja-JP" sz="2000" dirty="0" smtClean="0">
                <a:solidFill>
                  <a:srgbClr val="002060"/>
                </a:solidFill>
              </a:rPr>
              <a:t>(</a:t>
            </a:r>
            <a:r>
              <a:rPr kumimoji="1" lang="en-US" altLang="ja-JP" sz="2000" i="1" dirty="0" smtClean="0">
                <a:solidFill>
                  <a:srgbClr val="002060"/>
                </a:solidFill>
              </a:rPr>
              <a:t>Lewis, 1993</a:t>
            </a:r>
            <a:r>
              <a:rPr kumimoji="1" lang="en-US" altLang="ja-JP" sz="2000" dirty="0" smtClean="0">
                <a:solidFill>
                  <a:srgbClr val="002060"/>
                </a:solidFill>
              </a:rPr>
              <a:t>)</a:t>
            </a:r>
          </a:p>
          <a:p>
            <a:r>
              <a:rPr lang="en-US" altLang="ja-JP" sz="2800" dirty="0" smtClean="0">
                <a:solidFill>
                  <a:srgbClr val="002060"/>
                </a:solidFill>
              </a:rPr>
              <a:t>aids instantaneous production </a:t>
            </a:r>
            <a:endParaRPr kumimoji="1" lang="en-US" altLang="ja-JP" sz="2800" dirty="0" smtClean="0">
              <a:solidFill>
                <a:srgbClr val="002060"/>
              </a:solidFill>
            </a:endParaRPr>
          </a:p>
          <a:p>
            <a:r>
              <a:rPr lang="en-US" altLang="ja-JP" sz="2800" dirty="0" smtClean="0">
                <a:solidFill>
                  <a:srgbClr val="002060"/>
                </a:solidFill>
              </a:rPr>
              <a:t>decreases </a:t>
            </a:r>
            <a:r>
              <a:rPr lang="en-US" altLang="ja-JP" sz="2800" dirty="0">
                <a:solidFill>
                  <a:srgbClr val="002060"/>
                </a:solidFill>
              </a:rPr>
              <a:t>cognitive load</a:t>
            </a:r>
          </a:p>
          <a:p>
            <a:pPr marL="0" indent="0">
              <a:buNone/>
            </a:pPr>
            <a:r>
              <a:rPr lang="en-US" altLang="ja-JP" dirty="0" smtClean="0">
                <a:solidFill>
                  <a:srgbClr val="002060"/>
                </a:solidFill>
              </a:rPr>
              <a:t>	“</a:t>
            </a:r>
            <a:r>
              <a:rPr lang="en-US" altLang="ja-JP" dirty="0">
                <a:solidFill>
                  <a:srgbClr val="002060"/>
                </a:solidFill>
              </a:rPr>
              <a:t>Fluent speakers do not create new sentences </a:t>
            </a:r>
            <a:r>
              <a:rPr lang="en-US" altLang="ja-JP" dirty="0" smtClean="0">
                <a:solidFill>
                  <a:srgbClr val="002060"/>
                </a:solidFill>
              </a:rPr>
              <a:t>by  	choosing </a:t>
            </a:r>
            <a:r>
              <a:rPr lang="en-US" altLang="ja-JP" dirty="0">
                <a:solidFill>
                  <a:srgbClr val="002060"/>
                </a:solidFill>
              </a:rPr>
              <a:t>one word at a </a:t>
            </a:r>
            <a:r>
              <a:rPr lang="en-US" altLang="ja-JP" dirty="0" smtClean="0">
                <a:solidFill>
                  <a:srgbClr val="002060"/>
                </a:solidFill>
              </a:rPr>
              <a:t>time, </a:t>
            </a:r>
            <a:r>
              <a:rPr lang="en-US" altLang="ja-JP" dirty="0">
                <a:solidFill>
                  <a:srgbClr val="002060"/>
                </a:solidFill>
              </a:rPr>
              <a:t>but rather by </a:t>
            </a:r>
            <a:r>
              <a:rPr lang="en-US" altLang="ja-JP" dirty="0" smtClean="0">
                <a:solidFill>
                  <a:srgbClr val="002060"/>
                </a:solidFill>
              </a:rPr>
              <a:t>using 	strings </a:t>
            </a:r>
            <a:r>
              <a:rPr lang="en-US" altLang="ja-JP" dirty="0">
                <a:solidFill>
                  <a:srgbClr val="002060"/>
                </a:solidFill>
              </a:rPr>
              <a:t>of words that typically occur together.”          		</a:t>
            </a:r>
            <a:r>
              <a:rPr lang="en-US" altLang="ja-JP" dirty="0" smtClean="0">
                <a:solidFill>
                  <a:srgbClr val="002060"/>
                </a:solidFill>
              </a:rPr>
              <a:t>               (</a:t>
            </a:r>
            <a:r>
              <a:rPr lang="en-US" altLang="ja-JP" i="1" dirty="0" err="1">
                <a:solidFill>
                  <a:srgbClr val="002060"/>
                </a:solidFill>
              </a:rPr>
              <a:t>Lightbown</a:t>
            </a:r>
            <a:r>
              <a:rPr lang="en-US" altLang="ja-JP" i="1" dirty="0">
                <a:solidFill>
                  <a:srgbClr val="002060"/>
                </a:solidFill>
              </a:rPr>
              <a:t> &amp; </a:t>
            </a:r>
            <a:r>
              <a:rPr lang="en-US" altLang="ja-JP" i="1" dirty="0" err="1">
                <a:solidFill>
                  <a:srgbClr val="002060"/>
                </a:solidFill>
              </a:rPr>
              <a:t>Spada</a:t>
            </a:r>
            <a:r>
              <a:rPr lang="en-US" altLang="ja-JP" i="1" dirty="0">
                <a:solidFill>
                  <a:srgbClr val="002060"/>
                </a:solidFill>
              </a:rPr>
              <a:t>, 2013, p. 109</a:t>
            </a:r>
            <a:r>
              <a:rPr lang="en-US" altLang="ja-JP" dirty="0" smtClean="0">
                <a:solidFill>
                  <a:srgbClr val="002060"/>
                </a:solidFill>
              </a:rPr>
              <a:t>)</a:t>
            </a:r>
          </a:p>
          <a:p>
            <a:pPr marL="0" indent="0">
              <a:buNone/>
            </a:pPr>
            <a:r>
              <a:rPr lang="en-US" altLang="ja-JP" sz="2800" dirty="0" smtClean="0">
                <a:solidFill>
                  <a:srgbClr val="002060"/>
                </a:solidFill>
              </a:rPr>
              <a:t>For L2 learners, frequency of input determines fluency. </a:t>
            </a:r>
            <a:r>
              <a:rPr lang="en-US" altLang="ja-JP" sz="2000" dirty="0" smtClean="0">
                <a:solidFill>
                  <a:srgbClr val="002060"/>
                </a:solidFill>
              </a:rPr>
              <a:t>(</a:t>
            </a:r>
            <a:r>
              <a:rPr lang="en-US" altLang="ja-JP" sz="2000" i="1" dirty="0" smtClean="0">
                <a:solidFill>
                  <a:srgbClr val="002060"/>
                </a:solidFill>
              </a:rPr>
              <a:t>Ellis, Simpson-Vlach &amp; Maynard, 2008</a:t>
            </a:r>
            <a:r>
              <a:rPr lang="en-US" altLang="ja-JP" sz="2000" dirty="0" smtClean="0">
                <a:solidFill>
                  <a:srgbClr val="002060"/>
                </a:solidFill>
              </a:rPr>
              <a:t>) </a:t>
            </a:r>
          </a:p>
          <a:p>
            <a:pPr marL="0" indent="0">
              <a:buNone/>
            </a:pPr>
            <a:endParaRPr lang="en-US" altLang="ja-JP" sz="2600" dirty="0" smtClean="0"/>
          </a:p>
          <a:p>
            <a:endParaRPr kumimoji="1" lang="en-US" altLang="ja-JP" dirty="0" smtClean="0"/>
          </a:p>
          <a:p>
            <a:endParaRPr kumimoji="1" lang="ja-JP" altLang="en-US" dirty="0"/>
          </a:p>
        </p:txBody>
      </p:sp>
      <p:sp>
        <p:nvSpPr>
          <p:cNvPr id="6" name="Title 2"/>
          <p:cNvSpPr>
            <a:spLocks noGrp="1"/>
          </p:cNvSpPr>
          <p:nvPr>
            <p:ph type="title"/>
          </p:nvPr>
        </p:nvSpPr>
        <p:spPr>
          <a:xfrm>
            <a:off x="467544" y="476672"/>
            <a:ext cx="8229600" cy="1656184"/>
          </a:xfrm>
        </p:spPr>
        <p:txBody>
          <a:bodyPr>
            <a:normAutofit fontScale="90000"/>
          </a:bodyPr>
          <a:lstStyle/>
          <a:p>
            <a:r>
              <a:rPr lang="en-US" altLang="ja-JP" b="1" dirty="0">
                <a:effectLst>
                  <a:outerShdw blurRad="38100" dist="38100" dir="2700000" algn="tl">
                    <a:srgbClr val="000000">
                      <a:alpha val="43137"/>
                    </a:srgbClr>
                  </a:outerShdw>
                </a:effectLst>
              </a:rPr>
              <a:t>Chunking </a:t>
            </a:r>
            <a:r>
              <a:rPr lang="en-US" altLang="ja-JP" b="1" dirty="0" smtClean="0">
                <a:effectLst>
                  <a:outerShdw blurRad="38100" dist="38100" dir="2700000" algn="tl">
                    <a:srgbClr val="000000">
                      <a:alpha val="43137"/>
                    </a:srgbClr>
                  </a:outerShdw>
                </a:effectLst>
              </a:rPr>
              <a:t/>
            </a:r>
            <a:br>
              <a:rPr lang="en-US" altLang="ja-JP" b="1" dirty="0" smtClean="0">
                <a:effectLst>
                  <a:outerShdw blurRad="38100" dist="38100" dir="2700000" algn="tl">
                    <a:srgbClr val="000000">
                      <a:alpha val="43137"/>
                    </a:srgbClr>
                  </a:outerShdw>
                </a:effectLst>
              </a:rPr>
            </a:br>
            <a:r>
              <a:rPr lang="en-US" altLang="ja-JP" sz="2700" b="1" dirty="0" smtClean="0">
                <a:effectLst>
                  <a:outerShdw blurRad="38100" dist="38100" dir="2700000" algn="tl">
                    <a:srgbClr val="000000">
                      <a:alpha val="43137"/>
                    </a:srgbClr>
                  </a:outerShdw>
                </a:effectLst>
              </a:rPr>
              <a:t>‘</a:t>
            </a:r>
            <a:r>
              <a:rPr lang="en-US" altLang="ja-JP" sz="2700" b="1" dirty="0">
                <a:effectLst>
                  <a:outerShdw blurRad="38100" dist="38100" dir="2700000" algn="tl">
                    <a:srgbClr val="000000">
                      <a:alpha val="43137"/>
                    </a:srgbClr>
                  </a:outerShdw>
                </a:effectLst>
              </a:rPr>
              <a:t>Multi-word</a:t>
            </a:r>
            <a:r>
              <a:rPr lang="ja-JP" altLang="en-US" sz="2700" b="1" dirty="0">
                <a:effectLst>
                  <a:outerShdw blurRad="38100" dist="38100" dir="2700000" algn="tl">
                    <a:srgbClr val="000000">
                      <a:alpha val="43137"/>
                    </a:srgbClr>
                  </a:outerShdw>
                </a:effectLst>
              </a:rPr>
              <a:t> </a:t>
            </a:r>
            <a:r>
              <a:rPr lang="en-US" altLang="ja-JP" sz="2700" b="1" dirty="0">
                <a:effectLst>
                  <a:outerShdw blurRad="38100" dist="38100" dir="2700000" algn="tl">
                    <a:srgbClr val="000000">
                      <a:alpha val="43137"/>
                    </a:srgbClr>
                  </a:outerShdw>
                </a:effectLst>
              </a:rPr>
              <a:t>units’, ‘</a:t>
            </a:r>
            <a:r>
              <a:rPr lang="fr-FR" altLang="ja-JP" sz="2700" b="1" dirty="0" err="1">
                <a:effectLst>
                  <a:outerShdw blurRad="38100" dist="38100" dir="2700000" algn="tl">
                    <a:srgbClr val="000000">
                      <a:alpha val="43137"/>
                    </a:srgbClr>
                  </a:outerShdw>
                </a:effectLst>
              </a:rPr>
              <a:t>formulaic</a:t>
            </a:r>
            <a:r>
              <a:rPr lang="fr-FR" altLang="ja-JP" sz="2700" b="1" dirty="0">
                <a:effectLst>
                  <a:outerShdw blurRad="38100" dist="38100" dir="2700000" algn="tl">
                    <a:srgbClr val="000000">
                      <a:alpha val="43137"/>
                    </a:srgbClr>
                  </a:outerShdw>
                </a:effectLst>
              </a:rPr>
              <a:t> </a:t>
            </a:r>
            <a:r>
              <a:rPr lang="fr-FR" altLang="ja-JP" sz="2700" b="1" dirty="0" err="1">
                <a:effectLst>
                  <a:outerShdw blurRad="38100" dist="38100" dir="2700000" algn="tl">
                    <a:srgbClr val="000000">
                      <a:alpha val="43137"/>
                    </a:srgbClr>
                  </a:outerShdw>
                </a:effectLst>
              </a:rPr>
              <a:t>sequences</a:t>
            </a:r>
            <a:r>
              <a:rPr lang="fr-FR" altLang="ja-JP" sz="2700" b="1" dirty="0">
                <a:effectLst>
                  <a:outerShdw blurRad="38100" dist="38100" dir="2700000" algn="tl">
                    <a:srgbClr val="000000">
                      <a:alpha val="43137"/>
                    </a:srgbClr>
                  </a:outerShdw>
                </a:effectLst>
              </a:rPr>
              <a:t>’, '</a:t>
            </a:r>
            <a:r>
              <a:rPr lang="fr-FR" altLang="ja-JP" sz="2700" b="1" dirty="0" err="1">
                <a:effectLst>
                  <a:outerShdw blurRad="38100" dist="38100" dir="2700000" algn="tl">
                    <a:srgbClr val="000000">
                      <a:alpha val="43137"/>
                    </a:srgbClr>
                  </a:outerShdw>
                </a:effectLst>
              </a:rPr>
              <a:t>standardised</a:t>
            </a:r>
            <a:r>
              <a:rPr lang="fr-FR" altLang="ja-JP" sz="2700" b="1" dirty="0">
                <a:effectLst>
                  <a:outerShdw blurRad="38100" dist="38100" dir="2700000" algn="tl">
                    <a:srgbClr val="000000">
                      <a:alpha val="43137"/>
                    </a:srgbClr>
                  </a:outerShdw>
                </a:effectLst>
              </a:rPr>
              <a:t> phrases', 'lexical phrases</a:t>
            </a:r>
            <a:r>
              <a:rPr lang="fr-FR" altLang="ja-JP" sz="2700" b="1" dirty="0" smtClean="0">
                <a:effectLst>
                  <a:outerShdw blurRad="38100" dist="38100" dir="2700000" algn="tl">
                    <a:srgbClr val="000000">
                      <a:alpha val="43137"/>
                    </a:srgbClr>
                  </a:outerShdw>
                </a:effectLst>
              </a:rPr>
              <a:t>’</a:t>
            </a:r>
            <a:r>
              <a:rPr kumimoji="1" lang="en-US" altLang="ja-JP" b="1" dirty="0" smtClean="0">
                <a:effectLst>
                  <a:outerShdw blurRad="38100" dist="38100" dir="2700000" algn="tl">
                    <a:srgbClr val="000000">
                      <a:alpha val="43137"/>
                    </a:srgbClr>
                  </a:outerShdw>
                </a:effectLst>
              </a:rPr>
              <a:t/>
            </a:r>
            <a:br>
              <a:rPr kumimoji="1" lang="en-US" altLang="ja-JP" b="1" dirty="0" smtClean="0">
                <a:effectLst>
                  <a:outerShdw blurRad="38100" dist="38100" dir="2700000" algn="tl">
                    <a:srgbClr val="000000">
                      <a:alpha val="43137"/>
                    </a:srgbClr>
                  </a:outerShdw>
                </a:effectLst>
              </a:rPr>
            </a:br>
            <a:r>
              <a:rPr kumimoji="1" lang="en-US" altLang="ja-JP" sz="2400" b="1" dirty="0" smtClean="0">
                <a:solidFill>
                  <a:srgbClr val="002060"/>
                </a:solidFill>
                <a:effectLst>
                  <a:outerShdw blurRad="38100" dist="38100" dir="2700000" algn="tl">
                    <a:srgbClr val="000000">
                      <a:alpha val="43137"/>
                    </a:srgbClr>
                  </a:outerShdw>
                </a:effectLst>
              </a:rPr>
              <a:t>“</a:t>
            </a:r>
            <a:r>
              <a:rPr lang="en-US" altLang="ja-JP" sz="2700" b="1" dirty="0" smtClean="0">
                <a:solidFill>
                  <a:srgbClr val="002060"/>
                </a:solidFill>
              </a:rPr>
              <a:t>Items </a:t>
            </a:r>
            <a:r>
              <a:rPr lang="en-US" altLang="ja-JP" sz="2700" b="1" dirty="0">
                <a:solidFill>
                  <a:srgbClr val="002060"/>
                </a:solidFill>
              </a:rPr>
              <a:t>that are used together, fuse </a:t>
            </a:r>
            <a:r>
              <a:rPr lang="en-US" altLang="ja-JP" sz="2700" b="1" dirty="0" smtClean="0">
                <a:solidFill>
                  <a:srgbClr val="002060"/>
                </a:solidFill>
              </a:rPr>
              <a:t>together.” </a:t>
            </a:r>
            <a:r>
              <a:rPr lang="en-US" altLang="ja-JP" sz="2700" b="1" dirty="0">
                <a:solidFill>
                  <a:srgbClr val="002060"/>
                </a:solidFill>
              </a:rPr>
              <a:t>(</a:t>
            </a:r>
            <a:r>
              <a:rPr lang="en-US" altLang="ja-JP" sz="2700" b="1" dirty="0" err="1">
                <a:solidFill>
                  <a:srgbClr val="002060"/>
                </a:solidFill>
              </a:rPr>
              <a:t>Bybee</a:t>
            </a:r>
            <a:r>
              <a:rPr lang="en-US" altLang="ja-JP" sz="2700" b="1" dirty="0">
                <a:solidFill>
                  <a:srgbClr val="002060"/>
                </a:solidFill>
              </a:rPr>
              <a:t>, 2003)</a:t>
            </a:r>
            <a:r>
              <a:rPr lang="en-US" altLang="ja-JP" b="1" dirty="0">
                <a:solidFill>
                  <a:srgbClr val="002060"/>
                </a:solidFill>
              </a:rPr>
              <a:t/>
            </a:r>
            <a:br>
              <a:rPr lang="en-US" altLang="ja-JP" b="1" dirty="0">
                <a:solidFill>
                  <a:srgbClr val="002060"/>
                </a:solidFill>
              </a:rPr>
            </a:br>
            <a:endParaRPr kumimoji="1" lang="ja-JP" alt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32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humbs.dreamstime.com/z/set-hand-gestures-12534036.jpg"/>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l="-155" t="-195" r="155" b="12349"/>
          <a:stretch/>
        </p:blipFill>
        <p:spPr bwMode="auto">
          <a:xfrm>
            <a:off x="2051720" y="3068960"/>
            <a:ext cx="6802316" cy="35991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872067" y="1700808"/>
            <a:ext cx="7408333" cy="4896544"/>
          </a:xfrm>
        </p:spPr>
        <p:txBody>
          <a:bodyPr>
            <a:normAutofit lnSpcReduction="10000"/>
          </a:bodyPr>
          <a:lstStyle/>
          <a:p>
            <a:pPr marL="457200" indent="-457200">
              <a:buFont typeface="+mj-lt"/>
              <a:buAutoNum type="arabicPeriod"/>
            </a:pPr>
            <a:r>
              <a:rPr lang="en-US" altLang="ja-JP" b="1" dirty="0" smtClean="0"/>
              <a:t>Do </a:t>
            </a:r>
            <a:r>
              <a:rPr lang="en-US" altLang="ja-JP" b="1" dirty="0"/>
              <a:t>over half the phrases </a:t>
            </a:r>
            <a:r>
              <a:rPr lang="en-US" altLang="ja-JP" b="1" dirty="0" smtClean="0"/>
              <a:t>on first day </a:t>
            </a:r>
            <a:r>
              <a:rPr lang="en-US" altLang="ja-JP" dirty="0"/>
              <a:t> </a:t>
            </a:r>
            <a:r>
              <a:rPr lang="en-US" altLang="ja-JP" dirty="0" smtClean="0"/>
              <a:t>(</a:t>
            </a:r>
            <a:r>
              <a:rPr lang="en-US" altLang="ja-JP" i="1" dirty="0" smtClean="0"/>
              <a:t>front-loading)</a:t>
            </a:r>
            <a:r>
              <a:rPr lang="en-US" altLang="ja-JP" dirty="0" smtClean="0"/>
              <a:t>. </a:t>
            </a:r>
          </a:p>
          <a:p>
            <a:pPr marL="457200" indent="-457200">
              <a:buFont typeface="+mj-lt"/>
              <a:buAutoNum type="arabicPeriod"/>
            </a:pPr>
            <a:r>
              <a:rPr lang="en-US" altLang="ja-JP" b="1" dirty="0" smtClean="0"/>
              <a:t>Repeat </a:t>
            </a:r>
            <a:r>
              <a:rPr lang="en-US" altLang="ja-JP" b="1" dirty="0"/>
              <a:t>it every </a:t>
            </a:r>
            <a:r>
              <a:rPr lang="en-US" altLang="ja-JP" b="1" dirty="0" smtClean="0"/>
              <a:t>lesson and introduce a new phrase.</a:t>
            </a:r>
            <a:r>
              <a:rPr lang="en-US" altLang="ja-JP" dirty="0"/>
              <a:t> </a:t>
            </a:r>
            <a:endParaRPr lang="en-US" altLang="ja-JP" dirty="0" smtClean="0"/>
          </a:p>
          <a:p>
            <a:pPr marL="457200" indent="-457200">
              <a:buFont typeface="+mj-lt"/>
              <a:buAutoNum type="arabicPeriod"/>
            </a:pPr>
            <a:r>
              <a:rPr lang="en-US" altLang="ja-JP" b="1" dirty="0" smtClean="0"/>
              <a:t>Conduct: gradually </a:t>
            </a:r>
            <a:r>
              <a:rPr lang="en-US" altLang="ja-JP" b="1" dirty="0"/>
              <a:t>just do the gestures</a:t>
            </a:r>
            <a:r>
              <a:rPr lang="en-US" altLang="ja-JP" dirty="0"/>
              <a:t> and don't say anything. </a:t>
            </a:r>
            <a:endParaRPr lang="en-US" altLang="ja-JP" dirty="0" smtClean="0"/>
          </a:p>
          <a:p>
            <a:pPr marL="457200" indent="-457200">
              <a:buFont typeface="+mj-lt"/>
              <a:buAutoNum type="arabicPeriod"/>
            </a:pPr>
            <a:r>
              <a:rPr lang="en-US" altLang="ja-JP" b="1" dirty="0" smtClean="0"/>
              <a:t>Students </a:t>
            </a:r>
            <a:r>
              <a:rPr lang="en-US" altLang="ja-JP" b="1" dirty="0"/>
              <a:t>do it in </a:t>
            </a:r>
            <a:r>
              <a:rPr lang="en-US" altLang="ja-JP" b="1" dirty="0" smtClean="0"/>
              <a:t>pairs.</a:t>
            </a:r>
          </a:p>
          <a:p>
            <a:pPr marL="457200" indent="-457200">
              <a:buFont typeface="+mj-lt"/>
              <a:buAutoNum type="arabicPeriod"/>
            </a:pPr>
            <a:r>
              <a:rPr lang="en-US" altLang="ja-JP" b="1" dirty="0"/>
              <a:t>Get a student to lead it</a:t>
            </a:r>
            <a:r>
              <a:rPr lang="en-US" altLang="ja-JP" b="1" dirty="0" smtClean="0"/>
              <a:t>.</a:t>
            </a:r>
          </a:p>
          <a:p>
            <a:pPr marL="457200" indent="-457200">
              <a:buFont typeface="+mj-lt"/>
              <a:buAutoNum type="arabicPeriod"/>
            </a:pPr>
            <a:r>
              <a:rPr lang="en-US" altLang="ja-JP" b="1" dirty="0" smtClean="0"/>
              <a:t>Add</a:t>
            </a:r>
            <a:r>
              <a:rPr lang="en-US" altLang="ja-JP" b="1" dirty="0"/>
              <a:t> modals and sentence starters</a:t>
            </a:r>
            <a:r>
              <a:rPr lang="en-US" altLang="ja-JP" dirty="0"/>
              <a:t> to the phrases:</a:t>
            </a:r>
            <a:br>
              <a:rPr lang="en-US" altLang="ja-JP" dirty="0"/>
            </a:br>
            <a:r>
              <a:rPr lang="en-US" altLang="ja-JP" dirty="0"/>
              <a:t>e.g. I can - ; May I - ; I want to - ; I have to -; </a:t>
            </a:r>
            <a:br>
              <a:rPr lang="en-US" altLang="ja-JP" dirty="0"/>
            </a:br>
            <a:r>
              <a:rPr lang="en-US" altLang="ja-JP" dirty="0"/>
              <a:t>       I want to ___ but I have to ____ </a:t>
            </a:r>
          </a:p>
          <a:p>
            <a:pPr marL="457200" indent="-457200">
              <a:buFont typeface="+mj-lt"/>
              <a:buAutoNum type="arabicPeriod"/>
            </a:pPr>
            <a:r>
              <a:rPr lang="en-US" altLang="ja-JP" b="1" i="1" u="sng" dirty="0" smtClean="0"/>
              <a:t>Encourage them to use the phrases in role plays</a:t>
            </a:r>
            <a:r>
              <a:rPr lang="en-US" altLang="ja-JP" i="1" u="sng" dirty="0" smtClean="0"/>
              <a:t>. </a:t>
            </a:r>
          </a:p>
          <a:p>
            <a:pPr marL="457200" indent="-457200">
              <a:buFont typeface="+mj-lt"/>
              <a:buAutoNum type="arabicPeriod"/>
            </a:pPr>
            <a:r>
              <a:rPr lang="en-US" altLang="ja-JP" b="1" dirty="0" smtClean="0"/>
              <a:t>Introduce a new IG</a:t>
            </a:r>
            <a:r>
              <a:rPr lang="en-US" altLang="ja-JP" dirty="0" smtClean="0"/>
              <a:t>. </a:t>
            </a:r>
          </a:p>
          <a:p>
            <a:pPr marL="0" indent="0">
              <a:buNone/>
            </a:pPr>
            <a:r>
              <a:rPr lang="en-US" altLang="ja-JP" dirty="0"/>
              <a:t> </a:t>
            </a:r>
            <a:r>
              <a:rPr lang="en-US" altLang="ja-JP" dirty="0" smtClean="0"/>
              <a:t>      For example, ‘Trip to Mars’, ‘Going Shopping’ </a:t>
            </a:r>
            <a:r>
              <a:rPr lang="en-US" altLang="ja-JP" dirty="0"/>
              <a:t> </a:t>
            </a:r>
            <a:endParaRPr kumimoji="1" lang="ja-JP" altLang="en-US" dirty="0"/>
          </a:p>
        </p:txBody>
      </p:sp>
      <p:sp>
        <p:nvSpPr>
          <p:cNvPr id="3" name="Title 2"/>
          <p:cNvSpPr>
            <a:spLocks noGrp="1"/>
          </p:cNvSpPr>
          <p:nvPr>
            <p:ph type="title"/>
          </p:nvPr>
        </p:nvSpPr>
        <p:spPr/>
        <p:txBody>
          <a:bodyPr/>
          <a:lstStyle/>
          <a:p>
            <a:r>
              <a:rPr kumimoji="1" lang="en-US" altLang="ja-JP" dirty="0" smtClean="0"/>
              <a:t>Methodology</a:t>
            </a:r>
            <a:endParaRPr kumimoji="1" lang="ja-JP" altLang="en-US" dirty="0"/>
          </a:p>
        </p:txBody>
      </p:sp>
    </p:spTree>
    <p:extLst>
      <p:ext uri="{BB962C8B-B14F-4D97-AF65-F5344CB8AC3E}">
        <p14:creationId xmlns:p14="http://schemas.microsoft.com/office/powerpoint/2010/main" val="394084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844824"/>
            <a:ext cx="7408333" cy="3450696"/>
          </a:xfrm>
        </p:spPr>
        <p:txBody>
          <a:bodyPr/>
          <a:lstStyle/>
          <a:p>
            <a:pPr marL="0" indent="0" algn="ctr">
              <a:buNone/>
            </a:pPr>
            <a:r>
              <a:rPr kumimoji="1" lang="en-US" altLang="ja-JP" sz="2800" dirty="0" smtClean="0">
                <a:hlinkClick r:id="rId3"/>
              </a:rPr>
              <a:t>www.intentionalgestures.weebly.com</a:t>
            </a:r>
            <a:endParaRPr kumimoji="1" lang="en-US" altLang="ja-JP" sz="2800" dirty="0" smtClean="0"/>
          </a:p>
          <a:p>
            <a:endParaRPr lang="en-US" altLang="ja-JP" dirty="0"/>
          </a:p>
          <a:p>
            <a:endParaRPr kumimoji="1" lang="en-US" altLang="ja-JP" dirty="0" smtClean="0"/>
          </a:p>
          <a:p>
            <a:endParaRPr lang="en-US" altLang="ja-JP" dirty="0"/>
          </a:p>
          <a:p>
            <a:endParaRPr kumimoji="1" lang="ja-JP" altLang="en-US" dirty="0"/>
          </a:p>
        </p:txBody>
      </p:sp>
      <p:sp>
        <p:nvSpPr>
          <p:cNvPr id="3" name="Title 2"/>
          <p:cNvSpPr>
            <a:spLocks noGrp="1"/>
          </p:cNvSpPr>
          <p:nvPr>
            <p:ph type="title"/>
          </p:nvPr>
        </p:nvSpPr>
        <p:spPr/>
        <p:txBody>
          <a:bodyPr/>
          <a:lstStyle/>
          <a:p>
            <a:r>
              <a:rPr kumimoji="1" lang="en-US" altLang="ja-JP" dirty="0" smtClean="0"/>
              <a:t>Website</a:t>
            </a:r>
            <a:endParaRPr kumimoji="1" lang="ja-JP" altLang="en-US" dirty="0"/>
          </a:p>
        </p:txBody>
      </p:sp>
      <p:pic>
        <p:nvPicPr>
          <p:cNvPr id="4" name="Picture 3"/>
          <p:cNvPicPr/>
          <p:nvPr/>
        </p:nvPicPr>
        <p:blipFill rotWithShape="1">
          <a:blip r:embed="rId4"/>
          <a:srcRect t="3598" r="1390" b="10731"/>
          <a:stretch/>
        </p:blipFill>
        <p:spPr bwMode="auto">
          <a:xfrm rot="21199939">
            <a:off x="1596951" y="2653048"/>
            <a:ext cx="6158679" cy="331236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146" name="Picture 2" descr="https://s.yimg.com/lo/api/res/1.2/lM7aP5GkiaD03sMMnuq3Tg--/YXBwaWQ9bWFnYXppbmVzO2ZpPWZpdDt3PTU2OA--/http:/l.yimg.com/os/publish-images/travel/2014-03-25/14a28c60-b44f-11e3-a8ae-d125bdfd5750_3FingerSummon.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6845" b="91176" l="18838" r="91725"/>
                    </a14:imgEffect>
                  </a14:imgLayer>
                </a14:imgProps>
              </a:ext>
              <a:ext uri="{28A0092B-C50C-407E-A947-70E740481C1C}">
                <a14:useLocalDpi xmlns:a14="http://schemas.microsoft.com/office/drawing/2010/main" val="0"/>
              </a:ext>
            </a:extLst>
          </a:blip>
          <a:srcRect l="17367" t="13661"/>
          <a:stretch/>
        </p:blipFill>
        <p:spPr bwMode="auto">
          <a:xfrm>
            <a:off x="5577033" y="4309232"/>
            <a:ext cx="3704696" cy="2548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65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016" y="980728"/>
            <a:ext cx="8856984" cy="5877272"/>
          </a:xfrm>
        </p:spPr>
        <p:txBody>
          <a:bodyPr>
            <a:normAutofit/>
          </a:bodyPr>
          <a:lstStyle/>
          <a:p>
            <a:pPr marL="0" indent="0">
              <a:buNone/>
            </a:pPr>
            <a:r>
              <a:rPr lang="en-US" altLang="ja-JP" sz="1200" dirty="0" err="1" smtClean="0"/>
              <a:t>Bybee</a:t>
            </a:r>
            <a:r>
              <a:rPr lang="en-US" altLang="ja-JP" sz="1200" dirty="0" smtClean="0"/>
              <a:t>, J. (2003). </a:t>
            </a:r>
            <a:r>
              <a:rPr lang="en-US" altLang="ja-JP" sz="1200" dirty="0" err="1" smtClean="0"/>
              <a:t>Sequentiality</a:t>
            </a:r>
            <a:r>
              <a:rPr lang="en-US" altLang="ja-JP" sz="1200" dirty="0" smtClean="0"/>
              <a:t> as the basis of constituent structure. In T. </a:t>
            </a:r>
            <a:r>
              <a:rPr lang="en-US" altLang="ja-JP" sz="1200" dirty="0" err="1" smtClean="0"/>
              <a:t>Givon</a:t>
            </a:r>
            <a:r>
              <a:rPr lang="en-US" altLang="ja-JP" sz="1200" dirty="0" smtClean="0"/>
              <a:t> &amp; B.F. </a:t>
            </a:r>
            <a:r>
              <a:rPr lang="en-US" altLang="ja-JP" sz="1200" dirty="0" err="1" smtClean="0"/>
              <a:t>Malle</a:t>
            </a:r>
            <a:r>
              <a:rPr lang="en-US" altLang="ja-JP" sz="1200" dirty="0" smtClean="0"/>
              <a:t> (Eds.), </a:t>
            </a:r>
            <a:r>
              <a:rPr lang="en-US" altLang="ja-JP" sz="1200" i="1" dirty="0" smtClean="0"/>
              <a:t>The evolution of language out of pre-language</a:t>
            </a:r>
            <a:r>
              <a:rPr lang="en-US" altLang="ja-JP" sz="1200" dirty="0" smtClean="0"/>
              <a:t>. Benjamins, Amsterdam, pp. 109-132. </a:t>
            </a:r>
          </a:p>
          <a:p>
            <a:pPr marL="0" indent="0">
              <a:buNone/>
            </a:pPr>
            <a:endParaRPr lang="en-US" altLang="ja-JP" sz="1200" dirty="0" smtClean="0"/>
          </a:p>
          <a:p>
            <a:pPr marL="0" indent="0">
              <a:buNone/>
            </a:pPr>
            <a:r>
              <a:rPr lang="en-US" altLang="ja-JP" sz="1200" dirty="0" smtClean="0"/>
              <a:t>Ellis, N.C., Simpson-Vlach, R. &amp; Maynard, C. (2008). Formulaic language in native and second language speakers: Psycholinguistics, corpus linguistics, and TESOL. </a:t>
            </a:r>
            <a:r>
              <a:rPr lang="en-US" altLang="ja-JP" sz="1200" i="1" dirty="0" smtClean="0"/>
              <a:t>TESOL Quarterly</a:t>
            </a:r>
            <a:r>
              <a:rPr lang="en-US" altLang="ja-JP" sz="1200" dirty="0" smtClean="0"/>
              <a:t>, 42 (3), pp. 375-396.</a:t>
            </a:r>
          </a:p>
          <a:p>
            <a:pPr marL="0" indent="0">
              <a:buNone/>
            </a:pPr>
            <a:endParaRPr lang="en-US" altLang="ja-JP" sz="1200" dirty="0" smtClean="0"/>
          </a:p>
          <a:p>
            <a:pPr marL="0" indent="0">
              <a:buNone/>
            </a:pPr>
            <a:r>
              <a:rPr lang="en-US" altLang="ja-JP" sz="1200" dirty="0" smtClean="0"/>
              <a:t>Goldin-Meadow, S. &amp; Wagner </a:t>
            </a:r>
            <a:r>
              <a:rPr lang="en-US" altLang="ja-JP" sz="1200" dirty="0" err="1" smtClean="0"/>
              <a:t>Alibali</a:t>
            </a:r>
            <a:r>
              <a:rPr lang="en-US" altLang="ja-JP" sz="1200" dirty="0" smtClean="0"/>
              <a:t>, M. (2013). Gesture’s role in speaking, learning and creating language. </a:t>
            </a:r>
            <a:r>
              <a:rPr lang="en-US" altLang="ja-JP" sz="1200" i="1" dirty="0" smtClean="0"/>
              <a:t>Annual Review of Psychology</a:t>
            </a:r>
            <a:r>
              <a:rPr lang="en-US" altLang="ja-JP" sz="1200" dirty="0" smtClean="0"/>
              <a:t>, 64. pp. 257-283. </a:t>
            </a:r>
            <a:endParaRPr lang="en-US" altLang="ja-JP" sz="1200" dirty="0" smtClean="0"/>
          </a:p>
          <a:p>
            <a:pPr marL="0" indent="0">
              <a:buNone/>
            </a:pPr>
            <a:endParaRPr lang="en-GB" altLang="ja-JP" sz="1200" dirty="0"/>
          </a:p>
          <a:p>
            <a:pPr marL="0" indent="0">
              <a:buNone/>
            </a:pPr>
            <a:r>
              <a:rPr lang="en-GB" altLang="ja-JP" sz="1200" dirty="0" err="1" smtClean="0"/>
              <a:t>Howatt</a:t>
            </a:r>
            <a:r>
              <a:rPr lang="en-GB" altLang="ja-JP" sz="1200" dirty="0" smtClean="0"/>
              <a:t>, A.P.R &amp; Smith, R (2014). </a:t>
            </a:r>
            <a:r>
              <a:rPr lang="en-US" altLang="ja-JP" sz="1200" dirty="0"/>
              <a:t>The </a:t>
            </a:r>
            <a:r>
              <a:rPr lang="en-US" altLang="ja-JP" sz="1200" dirty="0" smtClean="0"/>
              <a:t>history </a:t>
            </a:r>
            <a:r>
              <a:rPr lang="en-US" altLang="ja-JP" sz="1200" dirty="0"/>
              <a:t>of </a:t>
            </a:r>
            <a:r>
              <a:rPr lang="en-US" altLang="ja-JP" sz="1200" dirty="0" smtClean="0"/>
              <a:t>teaching </a:t>
            </a:r>
            <a:r>
              <a:rPr lang="en-US" altLang="ja-JP" sz="1200" dirty="0"/>
              <a:t>English as </a:t>
            </a:r>
            <a:r>
              <a:rPr lang="en-US" altLang="ja-JP" sz="1200" dirty="0" smtClean="0"/>
              <a:t>a foreign language</a:t>
            </a:r>
            <a:r>
              <a:rPr lang="en-US" altLang="ja-JP" sz="1200" dirty="0"/>
              <a:t>, from a British </a:t>
            </a:r>
            <a:r>
              <a:rPr lang="en-US" altLang="ja-JP" sz="1200" dirty="0" smtClean="0"/>
              <a:t>and European Perspective</a:t>
            </a:r>
            <a:r>
              <a:rPr lang="en-US" altLang="ja-JP" sz="1200" dirty="0"/>
              <a:t>. </a:t>
            </a:r>
            <a:r>
              <a:rPr lang="en-US" altLang="ja-JP" sz="1200" i="1" dirty="0" smtClean="0"/>
              <a:t>Language </a:t>
            </a:r>
            <a:r>
              <a:rPr lang="en-US" altLang="ja-JP" sz="1200" i="1" dirty="0"/>
              <a:t>and </a:t>
            </a:r>
            <a:r>
              <a:rPr lang="en-US" altLang="ja-JP" sz="1200" i="1" dirty="0" smtClean="0"/>
              <a:t>History</a:t>
            </a:r>
            <a:r>
              <a:rPr lang="en-US" altLang="ja-JP" sz="1200" dirty="0"/>
              <a:t>, Vol. 57 No. 1, </a:t>
            </a:r>
            <a:r>
              <a:rPr lang="en-US" altLang="ja-JP" sz="1200" dirty="0" smtClean="0"/>
              <a:t>75–95</a:t>
            </a:r>
            <a:endParaRPr lang="en-US" altLang="ja-JP" sz="1200" dirty="0" smtClean="0"/>
          </a:p>
          <a:p>
            <a:pPr marL="0" indent="0">
              <a:buNone/>
            </a:pPr>
            <a:endParaRPr lang="en-US" altLang="ja-JP" sz="1200" dirty="0" smtClean="0"/>
          </a:p>
          <a:p>
            <a:pPr marL="0" indent="0">
              <a:buNone/>
            </a:pPr>
            <a:r>
              <a:rPr lang="en-US" altLang="ja-JP" sz="1200" dirty="0" err="1" smtClean="0"/>
              <a:t>Laufer</a:t>
            </a:r>
            <a:r>
              <a:rPr lang="en-US" altLang="ja-JP" sz="1200" dirty="0" smtClean="0"/>
              <a:t>, B. &amp; Nation, I.S.P. (2013). Vocabulary .In S.M. </a:t>
            </a:r>
            <a:r>
              <a:rPr lang="en-US" altLang="ja-JP" sz="1200" dirty="0" err="1" smtClean="0"/>
              <a:t>Gass</a:t>
            </a:r>
            <a:r>
              <a:rPr lang="en-US" altLang="ja-JP" sz="1200" dirty="0" smtClean="0"/>
              <a:t> &amp; A. Mackey (Eds.). </a:t>
            </a:r>
            <a:r>
              <a:rPr lang="en-US" altLang="ja-JP" sz="1200" i="1" dirty="0" smtClean="0"/>
              <a:t>Routledge Handbook of Second Language Acquisition</a:t>
            </a:r>
            <a:r>
              <a:rPr lang="en-US" altLang="ja-JP" sz="1200" dirty="0" smtClean="0"/>
              <a:t>. Taylor &amp; Francis, Florence, pp. 163 – 176.  </a:t>
            </a:r>
          </a:p>
          <a:p>
            <a:pPr marL="0" indent="0">
              <a:buNone/>
            </a:pPr>
            <a:endParaRPr lang="en-US" altLang="ja-JP" sz="1200" dirty="0" smtClean="0"/>
          </a:p>
          <a:p>
            <a:pPr marL="0" indent="0">
              <a:buNone/>
            </a:pPr>
            <a:r>
              <a:rPr lang="en-US" altLang="ja-JP" sz="1200" dirty="0" smtClean="0"/>
              <a:t>Lewis, M. (1993). </a:t>
            </a:r>
            <a:r>
              <a:rPr lang="en-US" altLang="ja-JP" sz="1200" i="1" dirty="0" smtClean="0"/>
              <a:t>The lexical approach: The state of ELT and the way forward</a:t>
            </a:r>
            <a:r>
              <a:rPr lang="en-US" altLang="ja-JP" sz="1200" dirty="0" smtClean="0"/>
              <a:t>. Hove, England: Language Teaching.</a:t>
            </a:r>
          </a:p>
          <a:p>
            <a:pPr marL="0" indent="0">
              <a:buNone/>
            </a:pPr>
            <a:endParaRPr lang="en-US" altLang="ja-JP" sz="1200" dirty="0" smtClean="0"/>
          </a:p>
          <a:p>
            <a:pPr marL="0" indent="0">
              <a:buNone/>
            </a:pPr>
            <a:r>
              <a:rPr lang="en-US" altLang="ja-JP" sz="1200" dirty="0" err="1" smtClean="0"/>
              <a:t>Lightbown</a:t>
            </a:r>
            <a:r>
              <a:rPr lang="en-US" altLang="ja-JP" sz="1200" dirty="0" smtClean="0"/>
              <a:t>, P.M. &amp; </a:t>
            </a:r>
            <a:r>
              <a:rPr lang="en-US" altLang="ja-JP" sz="1200" dirty="0" err="1" smtClean="0"/>
              <a:t>Spada</a:t>
            </a:r>
            <a:r>
              <a:rPr lang="en-US" altLang="ja-JP" sz="1200" dirty="0" smtClean="0"/>
              <a:t>, N. (2013) (4</a:t>
            </a:r>
            <a:r>
              <a:rPr lang="en-US" altLang="ja-JP" sz="1200" baseline="30000" dirty="0" smtClean="0"/>
              <a:t>th</a:t>
            </a:r>
            <a:r>
              <a:rPr lang="en-US" altLang="ja-JP" sz="1200" dirty="0" smtClean="0"/>
              <a:t> ed.). </a:t>
            </a:r>
            <a:r>
              <a:rPr lang="en-US" altLang="ja-JP" sz="1200" i="1" dirty="0" smtClean="0"/>
              <a:t>How languages are learned. </a:t>
            </a:r>
            <a:r>
              <a:rPr lang="en-US" altLang="ja-JP" sz="1200" dirty="0" smtClean="0"/>
              <a:t>Oxford University Press. Oxford, UK. </a:t>
            </a:r>
          </a:p>
          <a:p>
            <a:pPr marL="0" indent="0">
              <a:buNone/>
            </a:pPr>
            <a:endParaRPr lang="en-US" altLang="ja-JP" sz="1200" dirty="0"/>
          </a:p>
          <a:p>
            <a:pPr marL="0" indent="0">
              <a:buNone/>
            </a:pPr>
            <a:r>
              <a:rPr lang="en-US" altLang="ja-JP" sz="1200" dirty="0" err="1" smtClean="0"/>
              <a:t>Riessman</a:t>
            </a:r>
            <a:r>
              <a:rPr lang="en-US" altLang="ja-JP" sz="1200" dirty="0" smtClean="0"/>
              <a:t>, C.K. (2004)  Narrative Analysis </a:t>
            </a:r>
            <a:r>
              <a:rPr lang="en-US" altLang="ja-JP" sz="1200" i="1" dirty="0" smtClean="0"/>
              <a:t>in </a:t>
            </a:r>
            <a:r>
              <a:rPr lang="en-US" altLang="ja-JP" sz="1200" dirty="0" smtClean="0"/>
              <a:t>M.S</a:t>
            </a:r>
            <a:r>
              <a:rPr lang="en-US" altLang="ja-JP" sz="1200" dirty="0"/>
              <a:t>. Lewis-Beck, A. Bryman and T. </a:t>
            </a:r>
            <a:r>
              <a:rPr lang="en-US" altLang="ja-JP" sz="1200" dirty="0" err="1" smtClean="0"/>
              <a:t>Futing</a:t>
            </a:r>
            <a:r>
              <a:rPr lang="en-US" altLang="ja-JP" sz="1200" dirty="0" smtClean="0"/>
              <a:t> Liao (Eds.). </a:t>
            </a:r>
            <a:r>
              <a:rPr lang="en-US" altLang="ja-JP" sz="1200" i="1" dirty="0" smtClean="0"/>
              <a:t>The </a:t>
            </a:r>
            <a:r>
              <a:rPr lang="en-US" altLang="ja-JP" sz="1200" i="1" dirty="0"/>
              <a:t>Sage Encyclopedia of Social Science Research </a:t>
            </a:r>
            <a:r>
              <a:rPr lang="en-US" altLang="ja-JP" sz="1200" i="1" dirty="0" smtClean="0"/>
              <a:t>Methods. Sage</a:t>
            </a:r>
            <a:r>
              <a:rPr lang="en-US" altLang="ja-JP" sz="1200" i="1" dirty="0"/>
              <a:t>, DOI: </a:t>
            </a:r>
            <a:r>
              <a:rPr lang="en-US" altLang="ja-JP" sz="1200" i="1" dirty="0">
                <a:hlinkClick r:id="rId3"/>
              </a:rPr>
              <a:t>http://</a:t>
            </a:r>
            <a:r>
              <a:rPr lang="en-US" altLang="ja-JP" sz="1200" i="1" dirty="0" smtClean="0">
                <a:hlinkClick r:id="rId3"/>
              </a:rPr>
              <a:t>dx.doi.org/10.4135/9781412950589</a:t>
            </a:r>
            <a:r>
              <a:rPr lang="en-US" altLang="ja-JP" sz="1200" i="1" dirty="0" smtClean="0"/>
              <a:t>.</a:t>
            </a:r>
          </a:p>
          <a:p>
            <a:pPr marL="0" indent="0">
              <a:buNone/>
            </a:pPr>
            <a:endParaRPr lang="en-US" altLang="ja-JP" sz="1200" dirty="0" smtClean="0">
              <a:hlinkClick r:id="rId4"/>
            </a:endParaRPr>
          </a:p>
          <a:p>
            <a:pPr marL="0" indent="0">
              <a:buNone/>
            </a:pPr>
            <a:r>
              <a:rPr lang="en-US" altLang="ja-JP" sz="1200" dirty="0" err="1" smtClean="0"/>
              <a:t>Tellier</a:t>
            </a:r>
            <a:r>
              <a:rPr lang="en-US" altLang="ja-JP" sz="1200" dirty="0" smtClean="0"/>
              <a:t>, M. (2008). </a:t>
            </a:r>
            <a:r>
              <a:rPr lang="en-US" altLang="ja-JP" sz="1200" dirty="0" smtClean="0"/>
              <a:t>The </a:t>
            </a:r>
            <a:r>
              <a:rPr lang="en-US" altLang="ja-JP" sz="1200" dirty="0" smtClean="0"/>
              <a:t>effects of gestures on second language </a:t>
            </a:r>
            <a:r>
              <a:rPr lang="en-US" altLang="ja-JP" sz="1200" dirty="0" err="1" smtClean="0"/>
              <a:t>memorisation</a:t>
            </a:r>
            <a:r>
              <a:rPr lang="en-US" altLang="ja-JP" sz="1200" dirty="0" smtClean="0"/>
              <a:t> by young children.  </a:t>
            </a:r>
            <a:r>
              <a:rPr lang="en-US" altLang="ja-JP" sz="1200" i="1" dirty="0" smtClean="0"/>
              <a:t>Gesture </a:t>
            </a:r>
            <a:r>
              <a:rPr lang="en-US" altLang="ja-JP" sz="1200" dirty="0" smtClean="0"/>
              <a:t>8:2 pp. 219 – 235. </a:t>
            </a:r>
          </a:p>
          <a:p>
            <a:endParaRPr lang="en-US" altLang="ja-JP" sz="1200" i="1" dirty="0"/>
          </a:p>
          <a:p>
            <a:pPr marL="0" indent="0">
              <a:buNone/>
            </a:pPr>
            <a:r>
              <a:rPr lang="en-US" altLang="ja-JP" sz="1200" dirty="0" err="1" smtClean="0"/>
              <a:t>Thornbury</a:t>
            </a:r>
            <a:r>
              <a:rPr lang="en-US" altLang="ja-JP" sz="1200" dirty="0" smtClean="0"/>
              <a:t>, S (2013). G is for gesture. </a:t>
            </a:r>
            <a:r>
              <a:rPr lang="en-US" altLang="ja-JP" sz="1200" i="1" dirty="0" smtClean="0"/>
              <a:t>Online resource.</a:t>
            </a:r>
          </a:p>
          <a:p>
            <a:pPr marL="0" indent="0">
              <a:buNone/>
            </a:pPr>
            <a:r>
              <a:rPr lang="en-US" altLang="ja-JP" sz="1200" i="1" dirty="0" smtClean="0">
                <a:hlinkClick r:id="rId4"/>
              </a:rPr>
              <a:t>https://scottthornbury.wordpress.com/2013/05/26/g-is-for-gesture/</a:t>
            </a:r>
            <a:endParaRPr kumimoji="1" lang="ja-JP" altLang="en-US" sz="1200" dirty="0"/>
          </a:p>
        </p:txBody>
      </p:sp>
      <p:sp>
        <p:nvSpPr>
          <p:cNvPr id="3" name="Title 2"/>
          <p:cNvSpPr>
            <a:spLocks noGrp="1"/>
          </p:cNvSpPr>
          <p:nvPr>
            <p:ph type="title"/>
          </p:nvPr>
        </p:nvSpPr>
        <p:spPr>
          <a:xfrm>
            <a:off x="467544" y="0"/>
            <a:ext cx="8229600" cy="1252728"/>
          </a:xfrm>
        </p:spPr>
        <p:txBody>
          <a:bodyPr/>
          <a:lstStyle/>
          <a:p>
            <a:r>
              <a:rPr kumimoji="1" lang="en-US" altLang="ja-JP" dirty="0" smtClean="0">
                <a:solidFill>
                  <a:schemeClr val="bg1"/>
                </a:solidFill>
              </a:rPr>
              <a:t>References</a:t>
            </a:r>
            <a:endParaRPr kumimoji="1" lang="ja-JP" altLang="en-US" dirty="0">
              <a:solidFill>
                <a:schemeClr val="bg1"/>
              </a:solidFill>
            </a:endParaRPr>
          </a:p>
        </p:txBody>
      </p:sp>
    </p:spTree>
    <p:extLst>
      <p:ext uri="{BB962C8B-B14F-4D97-AF65-F5344CB8AC3E}">
        <p14:creationId xmlns:p14="http://schemas.microsoft.com/office/powerpoint/2010/main" val="21367728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073E87"/>
      </a:dk2>
      <a:lt2>
        <a:srgbClr val="C6E7FC"/>
      </a:lt2>
      <a:accent1>
        <a:srgbClr val="8FCD61"/>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2">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2245</TotalTime>
  <Words>1061</Words>
  <Application>Microsoft Office PowerPoint</Application>
  <PresentationFormat>画面に合わせる (4:3)</PresentationFormat>
  <Paragraphs>107</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Waveform</vt:lpstr>
      <vt:lpstr>PowerPoint プレゼンテーション</vt:lpstr>
      <vt:lpstr>What are intentional gestures?</vt:lpstr>
      <vt:lpstr>What they are not </vt:lpstr>
      <vt:lpstr>Gestures</vt:lpstr>
      <vt:lpstr>PowerPoint プレゼンテーション</vt:lpstr>
      <vt:lpstr>Chunking  ‘Multi-word units’, ‘formulaic sequences’, 'standardised phrases', 'lexical phrases’ “Items that are used together, fuse together.” (Bybee, 2003) </vt:lpstr>
      <vt:lpstr>Methodology</vt:lpstr>
      <vt:lpstr>Website</vt:lpstr>
      <vt:lpstr>References</vt:lpstr>
      <vt:lpstr>Thanks for listening!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“Chunking”</dc:title>
  <dc:creator>BH-129</dc:creator>
  <cp:lastModifiedBy>Andy Lankshear</cp:lastModifiedBy>
  <cp:revision>59</cp:revision>
  <cp:lastPrinted>2015-11-16T01:56:31Z</cp:lastPrinted>
  <dcterms:created xsi:type="dcterms:W3CDTF">2015-10-06T05:48:11Z</dcterms:created>
  <dcterms:modified xsi:type="dcterms:W3CDTF">2017-05-21T12:10:32Z</dcterms:modified>
</cp:coreProperties>
</file>